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6" r:id="rId1"/>
  </p:sldMasterIdLst>
  <p:notesMasterIdLst>
    <p:notesMasterId r:id="rId82"/>
  </p:notesMasterIdLst>
  <p:handoutMasterIdLst>
    <p:handoutMasterId r:id="rId83"/>
  </p:handoutMasterIdLst>
  <p:sldIdLst>
    <p:sldId id="736" r:id="rId2"/>
    <p:sldId id="937" r:id="rId3"/>
    <p:sldId id="936" r:id="rId4"/>
    <p:sldId id="966" r:id="rId5"/>
    <p:sldId id="743" r:id="rId6"/>
    <p:sldId id="907" r:id="rId7"/>
    <p:sldId id="747" r:id="rId8"/>
    <p:sldId id="910" r:id="rId9"/>
    <p:sldId id="919" r:id="rId10"/>
    <p:sldId id="916" r:id="rId11"/>
    <p:sldId id="945" r:id="rId12"/>
    <p:sldId id="911" r:id="rId13"/>
    <p:sldId id="869" r:id="rId14"/>
    <p:sldId id="915" r:id="rId15"/>
    <p:sldId id="913" r:id="rId16"/>
    <p:sldId id="920" r:id="rId17"/>
    <p:sldId id="956" r:id="rId18"/>
    <p:sldId id="914" r:id="rId19"/>
    <p:sldId id="917" r:id="rId20"/>
    <p:sldId id="871" r:id="rId21"/>
    <p:sldId id="880" r:id="rId22"/>
    <p:sldId id="957" r:id="rId23"/>
    <p:sldId id="958" r:id="rId24"/>
    <p:sldId id="940" r:id="rId25"/>
    <p:sldId id="875" r:id="rId26"/>
    <p:sldId id="876" r:id="rId27"/>
    <p:sldId id="877" r:id="rId28"/>
    <p:sldId id="884" r:id="rId29"/>
    <p:sldId id="898" r:id="rId30"/>
    <p:sldId id="879" r:id="rId31"/>
    <p:sldId id="872" r:id="rId32"/>
    <p:sldId id="885" r:id="rId33"/>
    <p:sldId id="886" r:id="rId34"/>
    <p:sldId id="931" r:id="rId35"/>
    <p:sldId id="921" r:id="rId36"/>
    <p:sldId id="942" r:id="rId37"/>
    <p:sldId id="943" r:id="rId38"/>
    <p:sldId id="797" r:id="rId39"/>
    <p:sldId id="946" r:id="rId40"/>
    <p:sldId id="965" r:id="rId41"/>
    <p:sldId id="944" r:id="rId42"/>
    <p:sldId id="848" r:id="rId43"/>
    <p:sldId id="933" r:id="rId44"/>
    <p:sldId id="934" r:id="rId45"/>
    <p:sldId id="863" r:id="rId46"/>
    <p:sldId id="949" r:id="rId47"/>
    <p:sldId id="950" r:id="rId48"/>
    <p:sldId id="951" r:id="rId49"/>
    <p:sldId id="952" r:id="rId50"/>
    <p:sldId id="953" r:id="rId51"/>
    <p:sldId id="954" r:id="rId52"/>
    <p:sldId id="955" r:id="rId53"/>
    <p:sldId id="864" r:id="rId54"/>
    <p:sldId id="959" r:id="rId55"/>
    <p:sldId id="960" r:id="rId56"/>
    <p:sldId id="961" r:id="rId57"/>
    <p:sldId id="901" r:id="rId58"/>
    <p:sldId id="902" r:id="rId59"/>
    <p:sldId id="932" r:id="rId60"/>
    <p:sldId id="899" r:id="rId61"/>
    <p:sldId id="922" r:id="rId62"/>
    <p:sldId id="935" r:id="rId63"/>
    <p:sldId id="948" r:id="rId64"/>
    <p:sldId id="947" r:id="rId65"/>
    <p:sldId id="923" r:id="rId66"/>
    <p:sldId id="964" r:id="rId67"/>
    <p:sldId id="850" r:id="rId68"/>
    <p:sldId id="891" r:id="rId69"/>
    <p:sldId id="962" r:id="rId70"/>
    <p:sldId id="893" r:id="rId71"/>
    <p:sldId id="851" r:id="rId72"/>
    <p:sldId id="930" r:id="rId73"/>
    <p:sldId id="924" r:id="rId74"/>
    <p:sldId id="925" r:id="rId75"/>
    <p:sldId id="926" r:id="rId76"/>
    <p:sldId id="928" r:id="rId77"/>
    <p:sldId id="929" r:id="rId78"/>
    <p:sldId id="963" r:id="rId79"/>
    <p:sldId id="852" r:id="rId80"/>
    <p:sldId id="432" r:id="rId81"/>
  </p:sldIdLst>
  <p:sldSz cx="9144000" cy="6858000" type="screen4x3"/>
  <p:notesSz cx="7102475" cy="10234613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1pPr>
    <a:lvl2pPr marL="457200" algn="r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2pPr>
    <a:lvl3pPr marL="914400" algn="r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3pPr>
    <a:lvl4pPr marL="1371600" algn="r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4pPr>
    <a:lvl5pPr marL="1828800" algn="r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5pPr>
    <a:lvl6pPr marL="2286000" algn="r" defTabSz="914400" rtl="1" eaLnBrk="1" latinLnBrk="0" hangingPunct="1"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6pPr>
    <a:lvl7pPr marL="2743200" algn="r" defTabSz="914400" rtl="1" eaLnBrk="1" latinLnBrk="0" hangingPunct="1"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7pPr>
    <a:lvl8pPr marL="3200400" algn="r" defTabSz="914400" rtl="1" eaLnBrk="1" latinLnBrk="0" hangingPunct="1"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8pPr>
    <a:lvl9pPr marL="3657600" algn="r" defTabSz="914400" rtl="1" eaLnBrk="1" latinLnBrk="0" hangingPunct="1">
      <a:defRPr sz="3200" kern="1200">
        <a:solidFill>
          <a:schemeClr val="tx2"/>
        </a:solidFill>
        <a:latin typeface="Times New Roman" pitchFamily="18" charset="0"/>
        <a:ea typeface="+mn-ea"/>
        <a:cs typeface="B Roya" pitchFamily="2" charset="-7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FF66"/>
    <a:srgbClr val="0033CC"/>
    <a:srgbClr val="FFFF66"/>
    <a:srgbClr val="FFFF00"/>
    <a:srgbClr val="FF0000"/>
    <a:srgbClr val="0CAA04"/>
    <a:srgbClr val="FF6600"/>
    <a:srgbClr val="FA4CB4"/>
    <a:srgbClr val="FF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23" autoAdjust="0"/>
    <p:restoredTop sz="98542" autoAdjust="0"/>
  </p:normalViewPr>
  <p:slideViewPr>
    <p:cSldViewPr>
      <p:cViewPr>
        <p:scale>
          <a:sx n="70" d="100"/>
          <a:sy n="70" d="100"/>
        </p:scale>
        <p:origin x="-8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4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43.xml"/><Relationship Id="rId18" Type="http://schemas.openxmlformats.org/officeDocument/2006/relationships/slide" Target="slides/slide58.xml"/><Relationship Id="rId3" Type="http://schemas.openxmlformats.org/officeDocument/2006/relationships/slide" Target="slides/slide5.xml"/><Relationship Id="rId21" Type="http://schemas.openxmlformats.org/officeDocument/2006/relationships/slide" Target="slides/slide65.xml"/><Relationship Id="rId7" Type="http://schemas.openxmlformats.org/officeDocument/2006/relationships/slide" Target="slides/slide9.xml"/><Relationship Id="rId12" Type="http://schemas.openxmlformats.org/officeDocument/2006/relationships/slide" Target="slides/slide35.xml"/><Relationship Id="rId17" Type="http://schemas.openxmlformats.org/officeDocument/2006/relationships/slide" Target="slides/slide57.xml"/><Relationship Id="rId2" Type="http://schemas.openxmlformats.org/officeDocument/2006/relationships/slide" Target="slides/slide3.xml"/><Relationship Id="rId16" Type="http://schemas.openxmlformats.org/officeDocument/2006/relationships/slide" Target="slides/slide53.xml"/><Relationship Id="rId20" Type="http://schemas.openxmlformats.org/officeDocument/2006/relationships/slide" Target="slides/slide60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9.xml"/><Relationship Id="rId24" Type="http://schemas.openxmlformats.org/officeDocument/2006/relationships/slide" Target="slides/slide76.xml"/><Relationship Id="rId5" Type="http://schemas.openxmlformats.org/officeDocument/2006/relationships/slide" Target="slides/slide7.xml"/><Relationship Id="rId15" Type="http://schemas.openxmlformats.org/officeDocument/2006/relationships/slide" Target="slides/slide45.xml"/><Relationship Id="rId23" Type="http://schemas.openxmlformats.org/officeDocument/2006/relationships/slide" Target="slides/slide73.xml"/><Relationship Id="rId10" Type="http://schemas.openxmlformats.org/officeDocument/2006/relationships/slide" Target="slides/slide12.xml"/><Relationship Id="rId19" Type="http://schemas.openxmlformats.org/officeDocument/2006/relationships/slide" Target="slides/slide59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44.xml"/><Relationship Id="rId22" Type="http://schemas.openxmlformats.org/officeDocument/2006/relationships/slide" Target="slides/slide7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63454-7A2C-402C-9DE5-A9B263C65AF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BC0D4B14-AE04-4EC6-A068-09CB9A720AF9}">
      <dgm:prSet custT="1"/>
      <dgm:spPr/>
      <dgm:t>
        <a:bodyPr/>
        <a:lstStyle/>
        <a:p>
          <a:pPr rtl="1"/>
          <a:endParaRPr lang="fa-IR" sz="2400" b="1" dirty="0" smtClean="0">
            <a:cs typeface="B Titr" pitchFamily="2" charset="-78"/>
          </a:endParaRPr>
        </a:p>
        <a:p>
          <a:pPr rtl="1"/>
          <a:r>
            <a:rPr lang="fa-IR" sz="2400" b="1" dirty="0" smtClean="0">
              <a:cs typeface="B Titr" pitchFamily="2" charset="-78"/>
            </a:rPr>
            <a:t>تیم پژوهشی پروژه حاضر، ضمن استقبال از همکاری صمیمانه شما عزیزان، آمادگی لازم جهت  بهره مندی از نظرات و پیشنهادات ارزنده کارشناسان و متخصصین محترم در مراحل و فاز های مختلف پروژه حاضر را دارا می باشد.</a:t>
          </a:r>
          <a:endParaRPr lang="fa-IR" sz="2400" dirty="0">
            <a:cs typeface="B Titr" pitchFamily="2" charset="-78"/>
          </a:endParaRPr>
        </a:p>
      </dgm:t>
    </dgm:pt>
    <dgm:pt modelId="{F11E116D-5DEA-4340-845B-0C3704E9E2EE}" type="parTrans" cxnId="{4D0F1FA7-ECFA-4305-A503-56DD204B7744}">
      <dgm:prSet/>
      <dgm:spPr/>
      <dgm:t>
        <a:bodyPr/>
        <a:lstStyle/>
        <a:p>
          <a:pPr rtl="1"/>
          <a:endParaRPr lang="fa-IR"/>
        </a:p>
      </dgm:t>
    </dgm:pt>
    <dgm:pt modelId="{1DD4D519-AB2F-41FB-8B92-957E609C7CFE}" type="sibTrans" cxnId="{4D0F1FA7-ECFA-4305-A503-56DD204B7744}">
      <dgm:prSet/>
      <dgm:spPr/>
      <dgm:t>
        <a:bodyPr/>
        <a:lstStyle/>
        <a:p>
          <a:pPr rtl="1"/>
          <a:endParaRPr lang="fa-IR"/>
        </a:p>
      </dgm:t>
    </dgm:pt>
    <dgm:pt modelId="{B0F1086A-93CB-4B25-B407-584B06F9423C}">
      <dgm:prSet/>
      <dgm:spPr/>
      <dgm:t>
        <a:bodyPr/>
        <a:lstStyle/>
        <a:p>
          <a:pPr rtl="1"/>
          <a:r>
            <a:rPr lang="en-US" b="1" u="none" dirty="0" smtClean="0">
              <a:solidFill>
                <a:srgbClr val="FF0000"/>
              </a:solidFill>
            </a:rPr>
            <a:t>Mousaja@yahoo.com</a:t>
          </a:r>
          <a:endParaRPr lang="fa-IR" b="1" u="none" dirty="0"/>
        </a:p>
      </dgm:t>
    </dgm:pt>
    <dgm:pt modelId="{4CD4B5D1-AE0A-4670-8683-44ECE971F01A}" type="parTrans" cxnId="{E4A09D8B-EE38-4C8E-98B2-5B1EBA4DFFFC}">
      <dgm:prSet/>
      <dgm:spPr/>
      <dgm:t>
        <a:bodyPr/>
        <a:lstStyle/>
        <a:p>
          <a:pPr rtl="1"/>
          <a:endParaRPr lang="fa-IR"/>
        </a:p>
      </dgm:t>
    </dgm:pt>
    <dgm:pt modelId="{2AB380BC-B703-459C-AF76-19AFD5A57B8B}" type="sibTrans" cxnId="{E4A09D8B-EE38-4C8E-98B2-5B1EBA4DFFFC}">
      <dgm:prSet/>
      <dgm:spPr/>
      <dgm:t>
        <a:bodyPr/>
        <a:lstStyle/>
        <a:p>
          <a:pPr rtl="1"/>
          <a:endParaRPr lang="fa-IR"/>
        </a:p>
      </dgm:t>
    </dgm:pt>
    <dgm:pt modelId="{2FC972DC-17F4-4D75-AD55-2C44FDD49E64}">
      <dgm:prSet/>
      <dgm:spPr/>
      <dgm:t>
        <a:bodyPr/>
        <a:lstStyle/>
        <a:p>
          <a:pPr rtl="1"/>
          <a:r>
            <a:rPr lang="en-US" b="1" dirty="0" smtClean="0">
              <a:solidFill>
                <a:srgbClr val="FF0000"/>
              </a:solidFill>
            </a:rPr>
            <a:t>HSEresearchgroup@gmail.com</a:t>
          </a:r>
          <a:endParaRPr lang="en-US" b="1" dirty="0">
            <a:solidFill>
              <a:srgbClr val="FF0000"/>
            </a:solidFill>
          </a:endParaRPr>
        </a:p>
      </dgm:t>
    </dgm:pt>
    <dgm:pt modelId="{691CE396-94F2-4C2C-9319-E03044CA28BA}" type="parTrans" cxnId="{799C7D30-5E92-4474-8B02-2382D88A024E}">
      <dgm:prSet/>
      <dgm:spPr/>
    </dgm:pt>
    <dgm:pt modelId="{8F4E2F05-C4BA-4BAD-A268-C9F44D09E075}" type="sibTrans" cxnId="{799C7D30-5E92-4474-8B02-2382D88A024E}">
      <dgm:prSet/>
      <dgm:spPr/>
    </dgm:pt>
    <dgm:pt modelId="{31137492-0662-4411-87AC-F696419484AD}">
      <dgm:prSet custT="1"/>
      <dgm:spPr/>
      <dgm:t>
        <a:bodyPr/>
        <a:lstStyle/>
        <a:p>
          <a:pPr rtl="1"/>
          <a:r>
            <a:rPr lang="fa-IR" sz="1800" b="1" dirty="0" smtClean="0">
              <a:cs typeface="B Titr" pitchFamily="2" charset="-78"/>
            </a:rPr>
            <a:t>تلفن تماس:    77309965   /   09122508814</a:t>
          </a:r>
          <a:endParaRPr lang="fa-IR" sz="1800" b="1" dirty="0"/>
        </a:p>
      </dgm:t>
    </dgm:pt>
    <dgm:pt modelId="{9449F83A-C17C-452E-8CBC-A8A5034E1E04}" type="parTrans" cxnId="{DEA849CC-4A1F-4484-87C5-00DC2F7190FA}">
      <dgm:prSet/>
      <dgm:spPr/>
    </dgm:pt>
    <dgm:pt modelId="{6CAA5DAC-C2E4-4C32-ABC4-C1B04F14B01B}" type="sibTrans" cxnId="{DEA849CC-4A1F-4484-87C5-00DC2F7190FA}">
      <dgm:prSet/>
      <dgm:spPr/>
    </dgm:pt>
    <dgm:pt modelId="{D8D1DC30-0016-4636-ABA9-81DFE8DF6078}">
      <dgm:prSet custT="1"/>
      <dgm:spPr/>
      <dgm:t>
        <a:bodyPr/>
        <a:lstStyle/>
        <a:p>
          <a:pPr rtl="1"/>
          <a:r>
            <a:rPr lang="fa-IR" sz="1800" b="1" dirty="0" smtClean="0">
              <a:cs typeface="B Titr" pitchFamily="2" charset="-78"/>
            </a:rPr>
            <a:t>دانشكده </a:t>
          </a:r>
          <a:r>
            <a:rPr lang="en-US" sz="1800" b="1" dirty="0" smtClean="0">
              <a:cs typeface="B Titr" pitchFamily="2" charset="-78"/>
            </a:rPr>
            <a:t>HSE</a:t>
          </a:r>
          <a:r>
            <a:rPr lang="fa-IR" sz="1800" b="1" dirty="0" smtClean="0">
              <a:cs typeface="B Titr" pitchFamily="2" charset="-78"/>
            </a:rPr>
            <a:t>‌ دانشگاه علوم پزشكي شهيد بهشتي</a:t>
          </a:r>
          <a:endParaRPr lang="fa-IR" sz="1800" b="1" dirty="0">
            <a:cs typeface="B Titr" pitchFamily="2" charset="-78"/>
          </a:endParaRPr>
        </a:p>
      </dgm:t>
    </dgm:pt>
    <dgm:pt modelId="{5B9A6A21-6D06-482B-A44E-C27D874182D6}" type="parTrans" cxnId="{DD2852C1-E06D-4C63-B607-7345346AE445}">
      <dgm:prSet/>
      <dgm:spPr/>
    </dgm:pt>
    <dgm:pt modelId="{24F016B2-66D7-4921-B6B3-503B0584FD84}" type="sibTrans" cxnId="{DD2852C1-E06D-4C63-B607-7345346AE445}">
      <dgm:prSet/>
      <dgm:spPr/>
    </dgm:pt>
    <dgm:pt modelId="{D55B6536-7549-4982-9F3C-FD0F1823E1CC}">
      <dgm:prSet/>
      <dgm:spPr/>
      <dgm:t>
        <a:bodyPr/>
        <a:lstStyle/>
        <a:p>
          <a:pPr rtl="1"/>
          <a:endParaRPr lang="fa-IR" b="1" dirty="0"/>
        </a:p>
      </dgm:t>
    </dgm:pt>
    <dgm:pt modelId="{A4168A7C-381E-40EF-891B-47C2A0AD08CC}" type="sibTrans" cxnId="{7F9F4383-1AE4-4AF7-81F4-AB876ABD6E28}">
      <dgm:prSet/>
      <dgm:spPr/>
      <dgm:t>
        <a:bodyPr/>
        <a:lstStyle/>
        <a:p>
          <a:pPr rtl="1"/>
          <a:endParaRPr lang="fa-IR"/>
        </a:p>
      </dgm:t>
    </dgm:pt>
    <dgm:pt modelId="{48242D11-7716-43FE-9928-CE645463A5A1}" type="parTrans" cxnId="{7F9F4383-1AE4-4AF7-81F4-AB876ABD6E28}">
      <dgm:prSet/>
      <dgm:spPr/>
      <dgm:t>
        <a:bodyPr/>
        <a:lstStyle/>
        <a:p>
          <a:pPr rtl="1"/>
          <a:endParaRPr lang="fa-IR"/>
        </a:p>
      </dgm:t>
    </dgm:pt>
    <dgm:pt modelId="{48EEF14C-14F4-4A5A-AFA6-5FFCF708B61D}">
      <dgm:prSet/>
      <dgm:spPr/>
      <dgm:t>
        <a:bodyPr/>
        <a:lstStyle/>
        <a:p>
          <a:pPr rtl="1"/>
          <a:endParaRPr lang="fa-IR" b="1" dirty="0"/>
        </a:p>
      </dgm:t>
    </dgm:pt>
    <dgm:pt modelId="{571DD206-335F-4739-921A-511594DDCBB0}" type="sibTrans" cxnId="{AB7F90E5-5F28-4D8E-B375-3C4D85BB86EA}">
      <dgm:prSet/>
      <dgm:spPr/>
      <dgm:t>
        <a:bodyPr/>
        <a:lstStyle/>
        <a:p>
          <a:pPr rtl="1"/>
          <a:endParaRPr lang="fa-IR"/>
        </a:p>
      </dgm:t>
    </dgm:pt>
    <dgm:pt modelId="{1BE8929F-83B3-4373-92A1-B76AF263187F}" type="parTrans" cxnId="{AB7F90E5-5F28-4D8E-B375-3C4D85BB86EA}">
      <dgm:prSet/>
      <dgm:spPr/>
      <dgm:t>
        <a:bodyPr/>
        <a:lstStyle/>
        <a:p>
          <a:pPr rtl="1"/>
          <a:endParaRPr lang="fa-IR"/>
        </a:p>
      </dgm:t>
    </dgm:pt>
    <dgm:pt modelId="{67694701-CF07-4AEC-BB8E-27A305CE2A9F}">
      <dgm:prSet/>
      <dgm:spPr/>
      <dgm:t>
        <a:bodyPr/>
        <a:lstStyle/>
        <a:p>
          <a:pPr rtl="1"/>
          <a:endParaRPr lang="fa-IR" b="1" dirty="0"/>
        </a:p>
      </dgm:t>
    </dgm:pt>
    <dgm:pt modelId="{9B64F3F1-35D5-48F6-BF30-EAB765568679}" type="sibTrans" cxnId="{600F4516-66A5-4B9B-BC03-8383416DD962}">
      <dgm:prSet/>
      <dgm:spPr/>
      <dgm:t>
        <a:bodyPr/>
        <a:lstStyle/>
        <a:p>
          <a:pPr rtl="1"/>
          <a:endParaRPr lang="fa-IR"/>
        </a:p>
      </dgm:t>
    </dgm:pt>
    <dgm:pt modelId="{D13AD004-3421-475E-9BD1-26D427ECBBCB}" type="parTrans" cxnId="{600F4516-66A5-4B9B-BC03-8383416DD962}">
      <dgm:prSet/>
      <dgm:spPr/>
      <dgm:t>
        <a:bodyPr/>
        <a:lstStyle/>
        <a:p>
          <a:pPr rtl="1"/>
          <a:endParaRPr lang="fa-IR"/>
        </a:p>
      </dgm:t>
    </dgm:pt>
    <dgm:pt modelId="{F4D253DD-EE15-4300-8E15-872908A18DDF}">
      <dgm:prSet/>
      <dgm:spPr/>
      <dgm:t>
        <a:bodyPr/>
        <a:lstStyle/>
        <a:p>
          <a:pPr rtl="1"/>
          <a:endParaRPr lang="fa-IR" b="1" dirty="0"/>
        </a:p>
      </dgm:t>
    </dgm:pt>
    <dgm:pt modelId="{CA3BF1B1-6440-4722-AB17-E766224723D3}" type="parTrans" cxnId="{B6E60280-D9C7-4998-8B42-FBA2874AFC91}">
      <dgm:prSet/>
      <dgm:spPr/>
    </dgm:pt>
    <dgm:pt modelId="{0BBD2966-4591-40C1-A088-26A12C76E663}" type="sibTrans" cxnId="{B6E60280-D9C7-4998-8B42-FBA2874AFC91}">
      <dgm:prSet/>
      <dgm:spPr/>
    </dgm:pt>
    <dgm:pt modelId="{90DD1258-0D86-4C0C-A16F-A162934D9CFA}" type="pres">
      <dgm:prSet presAssocID="{62F63454-7A2C-402C-9DE5-A9B263C65AF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fa-IR"/>
        </a:p>
      </dgm:t>
    </dgm:pt>
    <dgm:pt modelId="{A36D87FD-2CD6-4DEA-AEB3-6DBA3BDC4591}" type="pres">
      <dgm:prSet presAssocID="{BC0D4B14-AE04-4EC6-A068-09CB9A720AF9}" presName="circle1" presStyleLbl="node1" presStyleIdx="0" presStyleCnt="7"/>
      <dgm:spPr/>
    </dgm:pt>
    <dgm:pt modelId="{D58ADBBE-B3AC-4CA5-8D4D-7D1E01C86512}" type="pres">
      <dgm:prSet presAssocID="{BC0D4B14-AE04-4EC6-A068-09CB9A720AF9}" presName="space" presStyleCnt="0"/>
      <dgm:spPr/>
    </dgm:pt>
    <dgm:pt modelId="{A3C30B40-0656-46E7-B27C-A0A76D97204F}" type="pres">
      <dgm:prSet presAssocID="{BC0D4B14-AE04-4EC6-A068-09CB9A720AF9}" presName="rect1" presStyleLbl="alignAcc1" presStyleIdx="0" presStyleCnt="7" custScaleX="142857" custScaleY="130321" custLinFactNeighborX="-11905" custLinFactNeighborY="-5321"/>
      <dgm:spPr/>
      <dgm:t>
        <a:bodyPr/>
        <a:lstStyle/>
        <a:p>
          <a:pPr rtl="1"/>
          <a:endParaRPr lang="fa-IR"/>
        </a:p>
      </dgm:t>
    </dgm:pt>
    <dgm:pt modelId="{28D70B46-DEBB-42C8-B6B1-F0F18A4CB190}" type="pres">
      <dgm:prSet presAssocID="{D8D1DC30-0016-4636-ABA9-81DFE8DF6078}" presName="vertSpace2" presStyleLbl="node1" presStyleIdx="0" presStyleCnt="7"/>
      <dgm:spPr/>
    </dgm:pt>
    <dgm:pt modelId="{4DE18EA7-4CD3-4875-B702-BE00C374B359}" type="pres">
      <dgm:prSet presAssocID="{D8D1DC30-0016-4636-ABA9-81DFE8DF6078}" presName="circle2" presStyleLbl="node1" presStyleIdx="1" presStyleCnt="7"/>
      <dgm:spPr/>
    </dgm:pt>
    <dgm:pt modelId="{1FDB51C8-F2A9-4FFF-82A4-2B2E740CF80C}" type="pres">
      <dgm:prSet presAssocID="{D8D1DC30-0016-4636-ABA9-81DFE8DF6078}" presName="rect2" presStyleLbl="alignAcc1" presStyleIdx="1" presStyleCnt="7"/>
      <dgm:spPr/>
      <dgm:t>
        <a:bodyPr/>
        <a:lstStyle/>
        <a:p>
          <a:pPr rtl="1"/>
          <a:endParaRPr lang="fa-IR"/>
        </a:p>
      </dgm:t>
    </dgm:pt>
    <dgm:pt modelId="{3EB2297D-06CC-4BCD-81FE-7F57101C158D}" type="pres">
      <dgm:prSet presAssocID="{31137492-0662-4411-87AC-F696419484AD}" presName="vertSpace3" presStyleLbl="node1" presStyleIdx="1" presStyleCnt="7"/>
      <dgm:spPr/>
    </dgm:pt>
    <dgm:pt modelId="{4307EB59-34BB-4289-92AF-B44537F893E4}" type="pres">
      <dgm:prSet presAssocID="{31137492-0662-4411-87AC-F696419484AD}" presName="circle3" presStyleLbl="node1" presStyleIdx="2" presStyleCnt="7"/>
      <dgm:spPr/>
    </dgm:pt>
    <dgm:pt modelId="{9B207A49-681D-41C2-B0D6-65211E613B39}" type="pres">
      <dgm:prSet presAssocID="{31137492-0662-4411-87AC-F696419484AD}" presName="rect3" presStyleLbl="alignAcc1" presStyleIdx="2" presStyleCnt="7"/>
      <dgm:spPr/>
      <dgm:t>
        <a:bodyPr/>
        <a:lstStyle/>
        <a:p>
          <a:pPr rtl="1"/>
          <a:endParaRPr lang="fa-IR"/>
        </a:p>
      </dgm:t>
    </dgm:pt>
    <dgm:pt modelId="{D03F2F54-8C47-4494-8118-496B12929241}" type="pres">
      <dgm:prSet presAssocID="{B0F1086A-93CB-4B25-B407-584B06F9423C}" presName="vertSpace4" presStyleLbl="node1" presStyleIdx="2" presStyleCnt="7"/>
      <dgm:spPr/>
    </dgm:pt>
    <dgm:pt modelId="{1D6DC4F0-AF65-4A2B-9136-86EA8477B8F6}" type="pres">
      <dgm:prSet presAssocID="{B0F1086A-93CB-4B25-B407-584B06F9423C}" presName="circle4" presStyleLbl="node1" presStyleIdx="3" presStyleCnt="7"/>
      <dgm:spPr/>
    </dgm:pt>
    <dgm:pt modelId="{37E2963D-B3E2-4E00-B41F-636D81B7DCCC}" type="pres">
      <dgm:prSet presAssocID="{B0F1086A-93CB-4B25-B407-584B06F9423C}" presName="rect4" presStyleLbl="alignAcc1" presStyleIdx="3" presStyleCnt="7"/>
      <dgm:spPr/>
      <dgm:t>
        <a:bodyPr/>
        <a:lstStyle/>
        <a:p>
          <a:pPr rtl="1"/>
          <a:endParaRPr lang="fa-IR"/>
        </a:p>
      </dgm:t>
    </dgm:pt>
    <dgm:pt modelId="{EB8F01A1-D4E6-496A-95F1-559F3C309A38}" type="pres">
      <dgm:prSet presAssocID="{2FC972DC-17F4-4D75-AD55-2C44FDD49E64}" presName="vertSpace5" presStyleLbl="node1" presStyleIdx="3" presStyleCnt="7"/>
      <dgm:spPr/>
    </dgm:pt>
    <dgm:pt modelId="{AFEEA493-4F05-4F89-8BED-B20C0A57D747}" type="pres">
      <dgm:prSet presAssocID="{2FC972DC-17F4-4D75-AD55-2C44FDD49E64}" presName="circle5" presStyleLbl="node1" presStyleIdx="4" presStyleCnt="7"/>
      <dgm:spPr/>
    </dgm:pt>
    <dgm:pt modelId="{F408ED61-6355-4DF5-B7C1-23FF0E30E699}" type="pres">
      <dgm:prSet presAssocID="{2FC972DC-17F4-4D75-AD55-2C44FDD49E64}" presName="rect5" presStyleLbl="alignAcc1" presStyleIdx="4" presStyleCnt="7"/>
      <dgm:spPr/>
      <dgm:t>
        <a:bodyPr/>
        <a:lstStyle/>
        <a:p>
          <a:pPr rtl="1"/>
          <a:endParaRPr lang="fa-IR"/>
        </a:p>
      </dgm:t>
    </dgm:pt>
    <dgm:pt modelId="{C90ED613-3746-41FD-821F-6FA038D8CD01}" type="pres">
      <dgm:prSet presAssocID="{D55B6536-7549-4982-9F3C-FD0F1823E1CC}" presName="vertSpace6" presStyleLbl="node1" presStyleIdx="4" presStyleCnt="7"/>
      <dgm:spPr/>
    </dgm:pt>
    <dgm:pt modelId="{0348ED24-D9AF-4866-B69C-242B598F0E89}" type="pres">
      <dgm:prSet presAssocID="{D55B6536-7549-4982-9F3C-FD0F1823E1CC}" presName="circle6" presStyleLbl="node1" presStyleIdx="5" presStyleCnt="7"/>
      <dgm:spPr/>
    </dgm:pt>
    <dgm:pt modelId="{EFD64DD7-A18B-418A-9C99-3FF7C59B5CAD}" type="pres">
      <dgm:prSet presAssocID="{D55B6536-7549-4982-9F3C-FD0F1823E1CC}" presName="rect6" presStyleLbl="alignAcc1" presStyleIdx="5" presStyleCnt="7"/>
      <dgm:spPr/>
      <dgm:t>
        <a:bodyPr/>
        <a:lstStyle/>
        <a:p>
          <a:pPr rtl="1"/>
          <a:endParaRPr lang="fa-IR"/>
        </a:p>
      </dgm:t>
    </dgm:pt>
    <dgm:pt modelId="{259F23A4-BFD1-4A48-85EF-BD336CF06172}" type="pres">
      <dgm:prSet presAssocID="{F4D253DD-EE15-4300-8E15-872908A18DDF}" presName="vertSpace7" presStyleLbl="node1" presStyleIdx="5" presStyleCnt="7"/>
      <dgm:spPr/>
    </dgm:pt>
    <dgm:pt modelId="{F2CE9AB0-9227-4E5F-A3A8-CBE8D4BB3614}" type="pres">
      <dgm:prSet presAssocID="{F4D253DD-EE15-4300-8E15-872908A18DDF}" presName="circle7" presStyleLbl="node1" presStyleIdx="6" presStyleCnt="7"/>
      <dgm:spPr/>
    </dgm:pt>
    <dgm:pt modelId="{B0AFDB8F-653B-4056-B545-E84ED2121702}" type="pres">
      <dgm:prSet presAssocID="{F4D253DD-EE15-4300-8E15-872908A18DDF}" presName="rect7" presStyleLbl="alignAcc1" presStyleIdx="6" presStyleCnt="7"/>
      <dgm:spPr/>
      <dgm:t>
        <a:bodyPr/>
        <a:lstStyle/>
        <a:p>
          <a:pPr rtl="1"/>
          <a:endParaRPr lang="fa-IR"/>
        </a:p>
      </dgm:t>
    </dgm:pt>
    <dgm:pt modelId="{83B7217C-BB62-4C1E-A00B-61AF430A468D}" type="pres">
      <dgm:prSet presAssocID="{BC0D4B14-AE04-4EC6-A068-09CB9A720AF9}" presName="rect1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382BE2E2-D18E-4231-81EB-1CFFBE78EFA2}" type="pres">
      <dgm:prSet presAssocID="{D8D1DC30-0016-4636-ABA9-81DFE8DF6078}" presName="rect2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A2BC8DA9-BEE5-437E-8D26-804EF9A97E15}" type="pres">
      <dgm:prSet presAssocID="{31137492-0662-4411-87AC-F696419484AD}" presName="rect3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CF0B564D-C958-4182-A2D6-8F7FB4E3D89C}" type="pres">
      <dgm:prSet presAssocID="{B0F1086A-93CB-4B25-B407-584B06F9423C}" presName="rect4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9D1F297C-DF93-4A16-8F9C-5DD2A58086D3}" type="pres">
      <dgm:prSet presAssocID="{2FC972DC-17F4-4D75-AD55-2C44FDD49E64}" presName="rect5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8B265A2F-7924-46B6-98DB-5B177258F9D2}" type="pres">
      <dgm:prSet presAssocID="{D55B6536-7549-4982-9F3C-FD0F1823E1CC}" presName="rect6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62D3845B-F3A4-4600-A8C1-DB564AB3A4F7}" type="pres">
      <dgm:prSet presAssocID="{F4D253DD-EE15-4300-8E15-872908A18DDF}" presName="rect7ParTxNoCh" presStyleLbl="alignAcc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</dgm:ptLst>
  <dgm:cxnLst>
    <dgm:cxn modelId="{3E3DF860-EEF4-42A7-8311-A05BE7AA9D07}" type="presOf" srcId="{62F63454-7A2C-402C-9DE5-A9B263C65AF6}" destId="{90DD1258-0D86-4C0C-A16F-A162934D9CFA}" srcOrd="0" destOrd="0" presId="urn:microsoft.com/office/officeart/2005/8/layout/target3"/>
    <dgm:cxn modelId="{467530B6-2FED-44A3-86B8-1D3A7B5450ED}" type="presOf" srcId="{B0F1086A-93CB-4B25-B407-584B06F9423C}" destId="{37E2963D-B3E2-4E00-B41F-636D81B7DCCC}" srcOrd="0" destOrd="0" presId="urn:microsoft.com/office/officeart/2005/8/layout/target3"/>
    <dgm:cxn modelId="{B6E60280-D9C7-4998-8B42-FBA2874AFC91}" srcId="{62F63454-7A2C-402C-9DE5-A9B263C65AF6}" destId="{F4D253DD-EE15-4300-8E15-872908A18DDF}" srcOrd="6" destOrd="0" parTransId="{CA3BF1B1-6440-4722-AB17-E766224723D3}" sibTransId="{0BBD2966-4591-40C1-A088-26A12C76E663}"/>
    <dgm:cxn modelId="{AB7F90E5-5F28-4D8E-B375-3C4D85BB86EA}" srcId="{62F63454-7A2C-402C-9DE5-A9B263C65AF6}" destId="{48EEF14C-14F4-4A5A-AFA6-5FFCF708B61D}" srcOrd="7" destOrd="0" parTransId="{1BE8929F-83B3-4373-92A1-B76AF263187F}" sibTransId="{571DD206-335F-4739-921A-511594DDCBB0}"/>
    <dgm:cxn modelId="{7F9F4383-1AE4-4AF7-81F4-AB876ABD6E28}" srcId="{62F63454-7A2C-402C-9DE5-A9B263C65AF6}" destId="{D55B6536-7549-4982-9F3C-FD0F1823E1CC}" srcOrd="5" destOrd="0" parTransId="{48242D11-7716-43FE-9928-CE645463A5A1}" sibTransId="{A4168A7C-381E-40EF-891B-47C2A0AD08CC}"/>
    <dgm:cxn modelId="{75261755-958C-4F51-A7EA-28FAE55C2DA2}" type="presOf" srcId="{D8D1DC30-0016-4636-ABA9-81DFE8DF6078}" destId="{382BE2E2-D18E-4231-81EB-1CFFBE78EFA2}" srcOrd="1" destOrd="0" presId="urn:microsoft.com/office/officeart/2005/8/layout/target3"/>
    <dgm:cxn modelId="{EB5EF139-FCB5-4029-88DC-CE337622D72D}" type="presOf" srcId="{2FC972DC-17F4-4D75-AD55-2C44FDD49E64}" destId="{F408ED61-6355-4DF5-B7C1-23FF0E30E699}" srcOrd="0" destOrd="0" presId="urn:microsoft.com/office/officeart/2005/8/layout/target3"/>
    <dgm:cxn modelId="{DD2852C1-E06D-4C63-B607-7345346AE445}" srcId="{62F63454-7A2C-402C-9DE5-A9B263C65AF6}" destId="{D8D1DC30-0016-4636-ABA9-81DFE8DF6078}" srcOrd="1" destOrd="0" parTransId="{5B9A6A21-6D06-482B-A44E-C27D874182D6}" sibTransId="{24F016B2-66D7-4921-B6B3-503B0584FD84}"/>
    <dgm:cxn modelId="{B64671D0-ECD6-4330-9552-8876E981A5EA}" type="presOf" srcId="{BC0D4B14-AE04-4EC6-A068-09CB9A720AF9}" destId="{83B7217C-BB62-4C1E-A00B-61AF430A468D}" srcOrd="1" destOrd="0" presId="urn:microsoft.com/office/officeart/2005/8/layout/target3"/>
    <dgm:cxn modelId="{5A3CBA46-9B1D-4360-8878-BC0CDB1FA95E}" type="presOf" srcId="{F4D253DD-EE15-4300-8E15-872908A18DDF}" destId="{B0AFDB8F-653B-4056-B545-E84ED2121702}" srcOrd="0" destOrd="0" presId="urn:microsoft.com/office/officeart/2005/8/layout/target3"/>
    <dgm:cxn modelId="{600F4516-66A5-4B9B-BC03-8383416DD962}" srcId="{62F63454-7A2C-402C-9DE5-A9B263C65AF6}" destId="{67694701-CF07-4AEC-BB8E-27A305CE2A9F}" srcOrd="8" destOrd="0" parTransId="{D13AD004-3421-475E-9BD1-26D427ECBBCB}" sibTransId="{9B64F3F1-35D5-48F6-BF30-EAB765568679}"/>
    <dgm:cxn modelId="{AA40322C-B1AB-404D-AEBD-DA5B4DB1B7C7}" type="presOf" srcId="{31137492-0662-4411-87AC-F696419484AD}" destId="{A2BC8DA9-BEE5-437E-8D26-804EF9A97E15}" srcOrd="1" destOrd="0" presId="urn:microsoft.com/office/officeart/2005/8/layout/target3"/>
    <dgm:cxn modelId="{3CF6C63A-35A0-4D7A-9B51-2D1A816BDFF7}" type="presOf" srcId="{D55B6536-7549-4982-9F3C-FD0F1823E1CC}" destId="{EFD64DD7-A18B-418A-9C99-3FF7C59B5CAD}" srcOrd="0" destOrd="0" presId="urn:microsoft.com/office/officeart/2005/8/layout/target3"/>
    <dgm:cxn modelId="{F3202780-29A7-444A-9093-E8CF0A86A3B0}" type="presOf" srcId="{D8D1DC30-0016-4636-ABA9-81DFE8DF6078}" destId="{1FDB51C8-F2A9-4FFF-82A4-2B2E740CF80C}" srcOrd="0" destOrd="0" presId="urn:microsoft.com/office/officeart/2005/8/layout/target3"/>
    <dgm:cxn modelId="{B718B95A-254D-4220-99C5-B62EA8207202}" type="presOf" srcId="{D55B6536-7549-4982-9F3C-FD0F1823E1CC}" destId="{8B265A2F-7924-46B6-98DB-5B177258F9D2}" srcOrd="1" destOrd="0" presId="urn:microsoft.com/office/officeart/2005/8/layout/target3"/>
    <dgm:cxn modelId="{41DFEE54-1968-4CA6-B3F9-CB1AC00B40BB}" type="presOf" srcId="{2FC972DC-17F4-4D75-AD55-2C44FDD49E64}" destId="{9D1F297C-DF93-4A16-8F9C-5DD2A58086D3}" srcOrd="1" destOrd="0" presId="urn:microsoft.com/office/officeart/2005/8/layout/target3"/>
    <dgm:cxn modelId="{E4A09D8B-EE38-4C8E-98B2-5B1EBA4DFFFC}" srcId="{62F63454-7A2C-402C-9DE5-A9B263C65AF6}" destId="{B0F1086A-93CB-4B25-B407-584B06F9423C}" srcOrd="3" destOrd="0" parTransId="{4CD4B5D1-AE0A-4670-8683-44ECE971F01A}" sibTransId="{2AB380BC-B703-459C-AF76-19AFD5A57B8B}"/>
    <dgm:cxn modelId="{799C7D30-5E92-4474-8B02-2382D88A024E}" srcId="{62F63454-7A2C-402C-9DE5-A9B263C65AF6}" destId="{2FC972DC-17F4-4D75-AD55-2C44FDD49E64}" srcOrd="4" destOrd="0" parTransId="{691CE396-94F2-4C2C-9319-E03044CA28BA}" sibTransId="{8F4E2F05-C4BA-4BAD-A268-C9F44D09E075}"/>
    <dgm:cxn modelId="{4D0F1FA7-ECFA-4305-A503-56DD204B7744}" srcId="{62F63454-7A2C-402C-9DE5-A9B263C65AF6}" destId="{BC0D4B14-AE04-4EC6-A068-09CB9A720AF9}" srcOrd="0" destOrd="0" parTransId="{F11E116D-5DEA-4340-845B-0C3704E9E2EE}" sibTransId="{1DD4D519-AB2F-41FB-8B92-957E609C7CFE}"/>
    <dgm:cxn modelId="{ACA7172B-A8D3-45AF-8676-0421DD29349A}" type="presOf" srcId="{BC0D4B14-AE04-4EC6-A068-09CB9A720AF9}" destId="{A3C30B40-0656-46E7-B27C-A0A76D97204F}" srcOrd="0" destOrd="0" presId="urn:microsoft.com/office/officeart/2005/8/layout/target3"/>
    <dgm:cxn modelId="{D71A6D77-F550-4B9D-93EF-1B3DB0583044}" type="presOf" srcId="{F4D253DD-EE15-4300-8E15-872908A18DDF}" destId="{62D3845B-F3A4-4600-A8C1-DB564AB3A4F7}" srcOrd="1" destOrd="0" presId="urn:microsoft.com/office/officeart/2005/8/layout/target3"/>
    <dgm:cxn modelId="{DEA849CC-4A1F-4484-87C5-00DC2F7190FA}" srcId="{62F63454-7A2C-402C-9DE5-A9B263C65AF6}" destId="{31137492-0662-4411-87AC-F696419484AD}" srcOrd="2" destOrd="0" parTransId="{9449F83A-C17C-452E-8CBC-A8A5034E1E04}" sibTransId="{6CAA5DAC-C2E4-4C32-ABC4-C1B04F14B01B}"/>
    <dgm:cxn modelId="{9D27C522-F830-467C-832F-BF00E2AD3C26}" type="presOf" srcId="{31137492-0662-4411-87AC-F696419484AD}" destId="{9B207A49-681D-41C2-B0D6-65211E613B39}" srcOrd="0" destOrd="0" presId="urn:microsoft.com/office/officeart/2005/8/layout/target3"/>
    <dgm:cxn modelId="{1DE4DC19-31B5-430D-A141-98AD8CDC3F57}" type="presOf" srcId="{B0F1086A-93CB-4B25-B407-584B06F9423C}" destId="{CF0B564D-C958-4182-A2D6-8F7FB4E3D89C}" srcOrd="1" destOrd="0" presId="urn:microsoft.com/office/officeart/2005/8/layout/target3"/>
    <dgm:cxn modelId="{6C67058E-2543-41E9-9826-86F0D8E1B65A}" type="presParOf" srcId="{90DD1258-0D86-4C0C-A16F-A162934D9CFA}" destId="{A36D87FD-2CD6-4DEA-AEB3-6DBA3BDC4591}" srcOrd="0" destOrd="0" presId="urn:microsoft.com/office/officeart/2005/8/layout/target3"/>
    <dgm:cxn modelId="{2F57015E-7E47-4400-B155-F8A230094B0F}" type="presParOf" srcId="{90DD1258-0D86-4C0C-A16F-A162934D9CFA}" destId="{D58ADBBE-B3AC-4CA5-8D4D-7D1E01C86512}" srcOrd="1" destOrd="0" presId="urn:microsoft.com/office/officeart/2005/8/layout/target3"/>
    <dgm:cxn modelId="{66608FC2-03F7-4BE7-827A-05ACF2EA4957}" type="presParOf" srcId="{90DD1258-0D86-4C0C-A16F-A162934D9CFA}" destId="{A3C30B40-0656-46E7-B27C-A0A76D97204F}" srcOrd="2" destOrd="0" presId="urn:microsoft.com/office/officeart/2005/8/layout/target3"/>
    <dgm:cxn modelId="{A6CC1705-CD71-45D7-8E30-0EEEAE4EC445}" type="presParOf" srcId="{90DD1258-0D86-4C0C-A16F-A162934D9CFA}" destId="{28D70B46-DEBB-42C8-B6B1-F0F18A4CB190}" srcOrd="3" destOrd="0" presId="urn:microsoft.com/office/officeart/2005/8/layout/target3"/>
    <dgm:cxn modelId="{87B843E4-BB6D-46BA-8A43-A9F19C03973D}" type="presParOf" srcId="{90DD1258-0D86-4C0C-A16F-A162934D9CFA}" destId="{4DE18EA7-4CD3-4875-B702-BE00C374B359}" srcOrd="4" destOrd="0" presId="urn:microsoft.com/office/officeart/2005/8/layout/target3"/>
    <dgm:cxn modelId="{82119475-96E8-4491-9892-CF5AFA25D2C7}" type="presParOf" srcId="{90DD1258-0D86-4C0C-A16F-A162934D9CFA}" destId="{1FDB51C8-F2A9-4FFF-82A4-2B2E740CF80C}" srcOrd="5" destOrd="0" presId="urn:microsoft.com/office/officeart/2005/8/layout/target3"/>
    <dgm:cxn modelId="{356D064F-0ABB-4577-A866-B9D374E69D76}" type="presParOf" srcId="{90DD1258-0D86-4C0C-A16F-A162934D9CFA}" destId="{3EB2297D-06CC-4BCD-81FE-7F57101C158D}" srcOrd="6" destOrd="0" presId="urn:microsoft.com/office/officeart/2005/8/layout/target3"/>
    <dgm:cxn modelId="{346138BF-4328-4065-8BF5-5408F4EA5714}" type="presParOf" srcId="{90DD1258-0D86-4C0C-A16F-A162934D9CFA}" destId="{4307EB59-34BB-4289-92AF-B44537F893E4}" srcOrd="7" destOrd="0" presId="urn:microsoft.com/office/officeart/2005/8/layout/target3"/>
    <dgm:cxn modelId="{03764213-293D-4763-AF57-EC3EB870E0EB}" type="presParOf" srcId="{90DD1258-0D86-4C0C-A16F-A162934D9CFA}" destId="{9B207A49-681D-41C2-B0D6-65211E613B39}" srcOrd="8" destOrd="0" presId="urn:microsoft.com/office/officeart/2005/8/layout/target3"/>
    <dgm:cxn modelId="{73F81326-0A6C-4375-A279-7A11115A428C}" type="presParOf" srcId="{90DD1258-0D86-4C0C-A16F-A162934D9CFA}" destId="{D03F2F54-8C47-4494-8118-496B12929241}" srcOrd="9" destOrd="0" presId="urn:microsoft.com/office/officeart/2005/8/layout/target3"/>
    <dgm:cxn modelId="{97C72ECB-6191-4175-8E45-2E62757838F2}" type="presParOf" srcId="{90DD1258-0D86-4C0C-A16F-A162934D9CFA}" destId="{1D6DC4F0-AF65-4A2B-9136-86EA8477B8F6}" srcOrd="10" destOrd="0" presId="urn:microsoft.com/office/officeart/2005/8/layout/target3"/>
    <dgm:cxn modelId="{89BAF383-F4EE-4BB5-9A94-C8B77135CFDD}" type="presParOf" srcId="{90DD1258-0D86-4C0C-A16F-A162934D9CFA}" destId="{37E2963D-B3E2-4E00-B41F-636D81B7DCCC}" srcOrd="11" destOrd="0" presId="urn:microsoft.com/office/officeart/2005/8/layout/target3"/>
    <dgm:cxn modelId="{32186311-392A-4456-A486-670CE388AECF}" type="presParOf" srcId="{90DD1258-0D86-4C0C-A16F-A162934D9CFA}" destId="{EB8F01A1-D4E6-496A-95F1-559F3C309A38}" srcOrd="12" destOrd="0" presId="urn:microsoft.com/office/officeart/2005/8/layout/target3"/>
    <dgm:cxn modelId="{6B5F5E86-6EC2-4CEF-934F-268160628336}" type="presParOf" srcId="{90DD1258-0D86-4C0C-A16F-A162934D9CFA}" destId="{AFEEA493-4F05-4F89-8BED-B20C0A57D747}" srcOrd="13" destOrd="0" presId="urn:microsoft.com/office/officeart/2005/8/layout/target3"/>
    <dgm:cxn modelId="{377CB168-0C2C-4D7A-8BE2-8641843B89F6}" type="presParOf" srcId="{90DD1258-0D86-4C0C-A16F-A162934D9CFA}" destId="{F408ED61-6355-4DF5-B7C1-23FF0E30E699}" srcOrd="14" destOrd="0" presId="urn:microsoft.com/office/officeart/2005/8/layout/target3"/>
    <dgm:cxn modelId="{7C6508BB-23ED-4271-9B33-029B1B2994C5}" type="presParOf" srcId="{90DD1258-0D86-4C0C-A16F-A162934D9CFA}" destId="{C90ED613-3746-41FD-821F-6FA038D8CD01}" srcOrd="15" destOrd="0" presId="urn:microsoft.com/office/officeart/2005/8/layout/target3"/>
    <dgm:cxn modelId="{C620BF2A-4100-432D-8F3A-B6AD7AFF420E}" type="presParOf" srcId="{90DD1258-0D86-4C0C-A16F-A162934D9CFA}" destId="{0348ED24-D9AF-4866-B69C-242B598F0E89}" srcOrd="16" destOrd="0" presId="urn:microsoft.com/office/officeart/2005/8/layout/target3"/>
    <dgm:cxn modelId="{663AC93E-02D4-48CE-844C-1A67DDA1392F}" type="presParOf" srcId="{90DD1258-0D86-4C0C-A16F-A162934D9CFA}" destId="{EFD64DD7-A18B-418A-9C99-3FF7C59B5CAD}" srcOrd="17" destOrd="0" presId="urn:microsoft.com/office/officeart/2005/8/layout/target3"/>
    <dgm:cxn modelId="{E1C84225-ED1D-4869-A155-2BC3980580EF}" type="presParOf" srcId="{90DD1258-0D86-4C0C-A16F-A162934D9CFA}" destId="{259F23A4-BFD1-4A48-85EF-BD336CF06172}" srcOrd="18" destOrd="0" presId="urn:microsoft.com/office/officeart/2005/8/layout/target3"/>
    <dgm:cxn modelId="{08E6C568-376C-4EA9-8CBF-E9B1D2522626}" type="presParOf" srcId="{90DD1258-0D86-4C0C-A16F-A162934D9CFA}" destId="{F2CE9AB0-9227-4E5F-A3A8-CBE8D4BB3614}" srcOrd="19" destOrd="0" presId="urn:microsoft.com/office/officeart/2005/8/layout/target3"/>
    <dgm:cxn modelId="{A6107098-14ED-4786-9E34-878F28E8FACD}" type="presParOf" srcId="{90DD1258-0D86-4C0C-A16F-A162934D9CFA}" destId="{B0AFDB8F-653B-4056-B545-E84ED2121702}" srcOrd="20" destOrd="0" presId="urn:microsoft.com/office/officeart/2005/8/layout/target3"/>
    <dgm:cxn modelId="{AD7183CF-90EE-4453-994B-19106D8EB339}" type="presParOf" srcId="{90DD1258-0D86-4C0C-A16F-A162934D9CFA}" destId="{83B7217C-BB62-4C1E-A00B-61AF430A468D}" srcOrd="21" destOrd="0" presId="urn:microsoft.com/office/officeart/2005/8/layout/target3"/>
    <dgm:cxn modelId="{E13E96A6-F661-40E5-B229-E660AB59B8C4}" type="presParOf" srcId="{90DD1258-0D86-4C0C-A16F-A162934D9CFA}" destId="{382BE2E2-D18E-4231-81EB-1CFFBE78EFA2}" srcOrd="22" destOrd="0" presId="urn:microsoft.com/office/officeart/2005/8/layout/target3"/>
    <dgm:cxn modelId="{8CA2D738-C291-400E-A35E-575D5E2689FC}" type="presParOf" srcId="{90DD1258-0D86-4C0C-A16F-A162934D9CFA}" destId="{A2BC8DA9-BEE5-437E-8D26-804EF9A97E15}" srcOrd="23" destOrd="0" presId="urn:microsoft.com/office/officeart/2005/8/layout/target3"/>
    <dgm:cxn modelId="{2A07D990-4129-4EB8-83C4-5DF71CF0DB2C}" type="presParOf" srcId="{90DD1258-0D86-4C0C-A16F-A162934D9CFA}" destId="{CF0B564D-C958-4182-A2D6-8F7FB4E3D89C}" srcOrd="24" destOrd="0" presId="urn:microsoft.com/office/officeart/2005/8/layout/target3"/>
    <dgm:cxn modelId="{1F642A4F-52C3-4519-81F7-4FA7A6698CDF}" type="presParOf" srcId="{90DD1258-0D86-4C0C-A16F-A162934D9CFA}" destId="{9D1F297C-DF93-4A16-8F9C-5DD2A58086D3}" srcOrd="25" destOrd="0" presId="urn:microsoft.com/office/officeart/2005/8/layout/target3"/>
    <dgm:cxn modelId="{30FA4BA3-70F5-4F69-8592-98B92B2C2AA9}" type="presParOf" srcId="{90DD1258-0D86-4C0C-A16F-A162934D9CFA}" destId="{8B265A2F-7924-46B6-98DB-5B177258F9D2}" srcOrd="26" destOrd="0" presId="urn:microsoft.com/office/officeart/2005/8/layout/target3"/>
    <dgm:cxn modelId="{FBF8F48D-F9C7-45D4-A1BF-F797673ECDD7}" type="presParOf" srcId="{90DD1258-0D86-4C0C-A16F-A162934D9CFA}" destId="{62D3845B-F3A4-4600-A8C1-DB564AB3A4F7}" srcOrd="2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6D87FD-2CD6-4DEA-AEB3-6DBA3BDC4591}">
      <dsp:nvSpPr>
        <dsp:cNvPr id="0" name=""/>
        <dsp:cNvSpPr/>
      </dsp:nvSpPr>
      <dsp:spPr>
        <a:xfrm>
          <a:off x="-642937" y="1136949"/>
          <a:ext cx="5143516" cy="514351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30B40-0656-46E7-B27C-A0A76D97204F}">
      <dsp:nvSpPr>
        <dsp:cNvPr id="0" name=""/>
        <dsp:cNvSpPr/>
      </dsp:nvSpPr>
      <dsp:spPr>
        <a:xfrm>
          <a:off x="0" y="83479"/>
          <a:ext cx="8572519" cy="67030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2400" b="1" kern="1200" dirty="0" smtClean="0">
            <a:cs typeface="B Titr" pitchFamily="2" charset="-78"/>
          </a:endParaRPr>
        </a:p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 smtClean="0">
              <a:cs typeface="B Titr" pitchFamily="2" charset="-78"/>
            </a:rPr>
            <a:t>تیم پژوهشی پروژه حاضر، ضمن استقبال از همکاری صمیمانه شما عزیزان، آمادگی لازم جهت  بهره مندی از نظرات و پیشنهادات ارزنده کارشناسان و متخصصین محترم در مراحل و فاز های مختلف پروژه حاضر را دارا می باشد.</a:t>
          </a:r>
          <a:endParaRPr lang="fa-IR" sz="2400" kern="1200" dirty="0">
            <a:cs typeface="B Titr" pitchFamily="2" charset="-78"/>
          </a:endParaRPr>
        </a:p>
      </dsp:txBody>
      <dsp:txXfrm>
        <a:off x="0" y="83479"/>
        <a:ext cx="8572519" cy="670307"/>
      </dsp:txXfrm>
    </dsp:sp>
    <dsp:sp modelId="{4DE18EA7-4CD3-4875-B702-BE00C374B359}">
      <dsp:nvSpPr>
        <dsp:cNvPr id="0" name=""/>
        <dsp:cNvSpPr/>
      </dsp:nvSpPr>
      <dsp:spPr>
        <a:xfrm>
          <a:off x="-257174" y="1651300"/>
          <a:ext cx="4371990" cy="43719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B51C8-F2A9-4FFF-82A4-2B2E740CF80C}">
      <dsp:nvSpPr>
        <dsp:cNvPr id="0" name=""/>
        <dsp:cNvSpPr/>
      </dsp:nvSpPr>
      <dsp:spPr>
        <a:xfrm>
          <a:off x="1928820" y="1651300"/>
          <a:ext cx="6000769" cy="43719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Titr" pitchFamily="2" charset="-78"/>
            </a:rPr>
            <a:t>دانشكده </a:t>
          </a:r>
          <a:r>
            <a:rPr lang="en-US" sz="1800" b="1" kern="1200" dirty="0" smtClean="0">
              <a:cs typeface="B Titr" pitchFamily="2" charset="-78"/>
            </a:rPr>
            <a:t>HSE</a:t>
          </a:r>
          <a:r>
            <a:rPr lang="fa-IR" sz="1800" b="1" kern="1200" dirty="0" smtClean="0">
              <a:cs typeface="B Titr" pitchFamily="2" charset="-78"/>
            </a:rPr>
            <a:t>‌ دانشگاه علوم پزشكي شهيد بهشتي</a:t>
          </a:r>
          <a:endParaRPr lang="fa-IR" sz="1800" b="1" kern="1200" dirty="0">
            <a:cs typeface="B Titr" pitchFamily="2" charset="-78"/>
          </a:endParaRPr>
        </a:p>
      </dsp:txBody>
      <dsp:txXfrm>
        <a:off x="1928820" y="1651300"/>
        <a:ext cx="6000769" cy="514350"/>
      </dsp:txXfrm>
    </dsp:sp>
    <dsp:sp modelId="{4307EB59-34BB-4289-92AF-B44537F893E4}">
      <dsp:nvSpPr>
        <dsp:cNvPr id="0" name=""/>
        <dsp:cNvSpPr/>
      </dsp:nvSpPr>
      <dsp:spPr>
        <a:xfrm>
          <a:off x="128589" y="2165650"/>
          <a:ext cx="3600463" cy="36004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07A49-681D-41C2-B0D6-65211E613B39}">
      <dsp:nvSpPr>
        <dsp:cNvPr id="0" name=""/>
        <dsp:cNvSpPr/>
      </dsp:nvSpPr>
      <dsp:spPr>
        <a:xfrm>
          <a:off x="1928820" y="2165650"/>
          <a:ext cx="6000769" cy="36004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Titr" pitchFamily="2" charset="-78"/>
            </a:rPr>
            <a:t>تلفن تماس:    77309965   /   09122508814</a:t>
          </a:r>
          <a:endParaRPr lang="fa-IR" sz="1800" b="1" kern="1200" dirty="0"/>
        </a:p>
      </dsp:txBody>
      <dsp:txXfrm>
        <a:off x="1928820" y="2165650"/>
        <a:ext cx="6000769" cy="514350"/>
      </dsp:txXfrm>
    </dsp:sp>
    <dsp:sp modelId="{1D6DC4F0-AF65-4A2B-9136-86EA8477B8F6}">
      <dsp:nvSpPr>
        <dsp:cNvPr id="0" name=""/>
        <dsp:cNvSpPr/>
      </dsp:nvSpPr>
      <dsp:spPr>
        <a:xfrm>
          <a:off x="514352" y="2680001"/>
          <a:ext cx="2828936" cy="28289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963D-B3E2-4E00-B41F-636D81B7DCCC}">
      <dsp:nvSpPr>
        <dsp:cNvPr id="0" name=""/>
        <dsp:cNvSpPr/>
      </dsp:nvSpPr>
      <dsp:spPr>
        <a:xfrm>
          <a:off x="1928820" y="2680001"/>
          <a:ext cx="6000769" cy="28289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u="none" kern="1200" dirty="0" smtClean="0">
              <a:solidFill>
                <a:srgbClr val="FF0000"/>
              </a:solidFill>
            </a:rPr>
            <a:t>Mousaja@yahoo.com</a:t>
          </a:r>
          <a:endParaRPr lang="fa-IR" sz="2400" b="1" u="none" kern="1200" dirty="0"/>
        </a:p>
      </dsp:txBody>
      <dsp:txXfrm>
        <a:off x="1928820" y="2680001"/>
        <a:ext cx="6000769" cy="514356"/>
      </dsp:txXfrm>
    </dsp:sp>
    <dsp:sp modelId="{AFEEA493-4F05-4F89-8BED-B20C0A57D747}">
      <dsp:nvSpPr>
        <dsp:cNvPr id="0" name=""/>
        <dsp:cNvSpPr/>
      </dsp:nvSpPr>
      <dsp:spPr>
        <a:xfrm>
          <a:off x="900118" y="3194358"/>
          <a:ext cx="2057404" cy="205740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8ED61-6355-4DF5-B7C1-23FF0E30E699}">
      <dsp:nvSpPr>
        <dsp:cNvPr id="0" name=""/>
        <dsp:cNvSpPr/>
      </dsp:nvSpPr>
      <dsp:spPr>
        <a:xfrm>
          <a:off x="1928820" y="3194358"/>
          <a:ext cx="6000769" cy="20574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HSEresearchgroup@gmail.com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1928820" y="3194358"/>
        <a:ext cx="6000769" cy="514350"/>
      </dsp:txXfrm>
    </dsp:sp>
    <dsp:sp modelId="{0348ED24-D9AF-4866-B69C-242B598F0E89}">
      <dsp:nvSpPr>
        <dsp:cNvPr id="0" name=""/>
        <dsp:cNvSpPr/>
      </dsp:nvSpPr>
      <dsp:spPr>
        <a:xfrm>
          <a:off x="1285882" y="3708709"/>
          <a:ext cx="1285877" cy="12858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64DD7-A18B-418A-9C99-3FF7C59B5CAD}">
      <dsp:nvSpPr>
        <dsp:cNvPr id="0" name=""/>
        <dsp:cNvSpPr/>
      </dsp:nvSpPr>
      <dsp:spPr>
        <a:xfrm>
          <a:off x="1928820" y="3708709"/>
          <a:ext cx="6000769" cy="12858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2400" b="1" kern="1200" dirty="0"/>
        </a:p>
      </dsp:txBody>
      <dsp:txXfrm>
        <a:off x="1928820" y="3708709"/>
        <a:ext cx="6000769" cy="514350"/>
      </dsp:txXfrm>
    </dsp:sp>
    <dsp:sp modelId="{F2CE9AB0-9227-4E5F-A3A8-CBE8D4BB3614}">
      <dsp:nvSpPr>
        <dsp:cNvPr id="0" name=""/>
        <dsp:cNvSpPr/>
      </dsp:nvSpPr>
      <dsp:spPr>
        <a:xfrm>
          <a:off x="1671645" y="4223059"/>
          <a:ext cx="514350" cy="5143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FDB8F-653B-4056-B545-E84ED2121702}">
      <dsp:nvSpPr>
        <dsp:cNvPr id="0" name=""/>
        <dsp:cNvSpPr/>
      </dsp:nvSpPr>
      <dsp:spPr>
        <a:xfrm>
          <a:off x="1928820" y="4223059"/>
          <a:ext cx="6000769" cy="514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2400" b="1" kern="1200" dirty="0"/>
        </a:p>
      </dsp:txBody>
      <dsp:txXfrm>
        <a:off x="1928820" y="4223059"/>
        <a:ext cx="6000769" cy="514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b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defRPr/>
            </a:pPr>
            <a:fld id="{391EABBE-2807-4A5E-B5CA-892F9221F1D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101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5" tIns="49512" rIns="99025" bIns="49512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fld id="{A64D45EE-6DCF-48A9-948B-E77F35EB069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E2D1A-E388-4FFF-859C-01E66B3C6D0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17B46-53C9-4E31-8B46-D1E6ECC735C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AC20D-B6E1-4C83-AD25-C4930089467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a-I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CEAD0-B6C7-4DFD-A28F-A3F544EDC59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a-I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7046B-2BBA-4919-96CB-41A93E68997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a-I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3AD9F-7ED2-4714-AFB0-0566F95664B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624CD-D899-41A9-A32F-13372EADF24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E6E73-B1C2-46C3-B27F-066F50EB946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85B01-9AC7-4B23-86B9-A007CD35C3D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7A8E9-D5B8-423A-86D5-581BB068914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94763-80DD-4677-A043-96358B3E388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7128D-65B6-4BAB-A7AA-C7962C0B63E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3BF05-E953-4EE9-A1AB-482C465B027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7BFBB-0096-466D-835B-7D58AFE452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a-I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04A3D-9D67-472B-A768-5740B18DE92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200"/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10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BCDB41C4-6925-4A02-B153-386B41A8095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4149725"/>
            <a:ext cx="3276600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WordArt 2"/>
          <p:cNvSpPr>
            <a:spLocks noChangeArrowheads="1" noChangeShapeType="1" noTextEdit="1"/>
          </p:cNvSpPr>
          <p:nvPr/>
        </p:nvSpPr>
        <p:spPr bwMode="auto">
          <a:xfrm>
            <a:off x="3922714" y="1000108"/>
            <a:ext cx="1292228" cy="30956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solidFill>
                  <a:schemeClr val="tx1"/>
                </a:solidFill>
                <a:effectLst>
                  <a:outerShdw dist="35921" dir="2700000" sy="50000" kx="2115830" algn="bl" rotWithShape="0">
                    <a:srgbClr val="C0C0C0"/>
                  </a:outerShdw>
                </a:effectLst>
                <a:cs typeface="B Titr" pitchFamily="2" charset="-78"/>
              </a:rPr>
              <a:t>بسمه تعالي</a:t>
            </a:r>
          </a:p>
        </p:txBody>
      </p:sp>
      <p:sp>
        <p:nvSpPr>
          <p:cNvPr id="2052" name="WordArt 21"/>
          <p:cNvSpPr>
            <a:spLocks noChangeArrowheads="1" noChangeShapeType="1" noTextEdit="1"/>
          </p:cNvSpPr>
          <p:nvPr/>
        </p:nvSpPr>
        <p:spPr bwMode="auto">
          <a:xfrm>
            <a:off x="571500" y="2000240"/>
            <a:ext cx="8358188" cy="7794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cs typeface="B Titr"/>
              </a:rPr>
              <a:t> طرح جامع ارزيابی ريسک فعاليت هاي اجرايي پروژه های </a:t>
            </a:r>
          </a:p>
        </p:txBody>
      </p:sp>
      <p:sp>
        <p:nvSpPr>
          <p:cNvPr id="2053" name="WordArt 16"/>
          <p:cNvSpPr>
            <a:spLocks noChangeArrowheads="1" noChangeShapeType="1" noTextEdit="1"/>
          </p:cNvSpPr>
          <p:nvPr/>
        </p:nvSpPr>
        <p:spPr bwMode="auto">
          <a:xfrm>
            <a:off x="2235218" y="3000372"/>
            <a:ext cx="4908550" cy="576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solidFill>
                  <a:srgbClr val="0033CC"/>
                </a:soli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cs typeface="B Titr"/>
              </a:rPr>
              <a:t> شرکت مهندسی و توسعه گاز ايران </a:t>
            </a:r>
          </a:p>
        </p:txBody>
      </p:sp>
      <p:sp>
        <p:nvSpPr>
          <p:cNvPr id="2054" name="WordArt 7"/>
          <p:cNvSpPr>
            <a:spLocks noChangeArrowheads="1" noChangeShapeType="1" noTextEdit="1"/>
          </p:cNvSpPr>
          <p:nvPr/>
        </p:nvSpPr>
        <p:spPr bwMode="auto">
          <a:xfrm>
            <a:off x="4786314" y="4146552"/>
            <a:ext cx="3500462" cy="199709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مجری پروژه :</a:t>
            </a:r>
          </a:p>
          <a:p>
            <a:pPr algn="ctr" rtl="1"/>
            <a:r>
              <a:rPr lang="fa-IR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 </a:t>
            </a:r>
            <a:r>
              <a:rPr lang="fa-IR" sz="1400" b="1" kern="1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دكترموسي </a:t>
            </a:r>
            <a:r>
              <a:rPr lang="fa-IR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جباري</a:t>
            </a:r>
          </a:p>
          <a:p>
            <a:pPr algn="ctr" rtl="1"/>
            <a:endParaRPr lang="fa-IR" sz="1400" b="1" kern="1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B Titr" pitchFamily="2" charset="-78"/>
            </a:endParaRPr>
          </a:p>
          <a:p>
            <a:pPr algn="ctr" rtl="1"/>
            <a:r>
              <a:rPr lang="fa-IR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عضو هیات علمی دانشکده </a:t>
            </a:r>
            <a:r>
              <a:rPr lang="en-US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HSE</a:t>
            </a:r>
            <a:r>
              <a:rPr lang="fa-IR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 </a:t>
            </a:r>
          </a:p>
          <a:p>
            <a:pPr algn="ctr" rtl="1"/>
            <a:r>
              <a:rPr lang="fa-IR" sz="1400" b="1" kern="1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دانشگاه علوم پزشکی شهید بهشتی</a:t>
            </a:r>
            <a:endParaRPr lang="fa-IR" sz="1400" b="1" kern="1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B Titr" pitchFamily="2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500042"/>
            <a:ext cx="142876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5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428604"/>
            <a:ext cx="1143000" cy="1293813"/>
          </a:xfrm>
          <a:prstGeom prst="rect">
            <a:avLst/>
          </a:prstGeom>
          <a:solidFill>
            <a:srgbClr val="365F91"/>
          </a:solidFill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E2D1A-E388-4FFF-859C-01E66B3C6D0A}" type="slidenum">
              <a:rPr lang="ar-SA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3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10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13" name="Picture 12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6" y="3259363"/>
            <a:ext cx="3500430" cy="33129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43240" y="1785926"/>
            <a:ext cx="5500726" cy="389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2. تهیه و شناسایی منابع مورد نياز به منظور استفاده در مراحل مختلف:</a:t>
            </a:r>
          </a:p>
          <a:p>
            <a:pPr lvl="0" rtl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a-IR" b="1" dirty="0" smtClean="0">
                <a:solidFill>
                  <a:schemeClr val="bg1"/>
                </a:solidFill>
              </a:rPr>
              <a:t> شناسایی خطر </a:t>
            </a:r>
          </a:p>
          <a:p>
            <a:pPr lvl="0" rtl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a-IR" b="1" dirty="0" smtClean="0">
                <a:solidFill>
                  <a:schemeClr val="bg1"/>
                </a:solidFill>
              </a:rPr>
              <a:t>ارزیابی ریسک</a:t>
            </a:r>
          </a:p>
          <a:p>
            <a:pPr lvl="0" rtl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a-IR" b="1" dirty="0" smtClean="0">
                <a:solidFill>
                  <a:schemeClr val="bg1"/>
                </a:solidFill>
              </a:rPr>
              <a:t> و تدوین راهنما و مقررات</a:t>
            </a: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11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214282" y="1346144"/>
            <a:ext cx="8678893" cy="11541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 rtl="1">
              <a:lnSpc>
                <a:spcPct val="150000"/>
              </a:lnSpc>
              <a:defRPr/>
            </a:pP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B Zar" pitchFamily="2" charset="-78"/>
              </a:rPr>
              <a:t>3. تدوین دستورالعمل اجرایی آنالیز عملیات کاری، فعالیت ها، خطرات شغلی و ارزیابی ریسک جهت یکنواخت سازی فعالیت های اعضای تیم تحقیق </a:t>
            </a:r>
          </a:p>
        </p:txBody>
      </p:sp>
      <p:pic>
        <p:nvPicPr>
          <p:cNvPr id="10" name="Picture 9" descr="CAE4QBH3CANQEW43CAQEHMP4CAQ70EV9CALN931XCA1S06C3CA9ZSKW0CARB58VBCAFDHJFPCAC6T70UCA22Y7LFCAEIOYU5CAUCP2N0CA5V81UZCAN29BOCCAXHYFUHCAE0O9XZCANE35L6CADQWFHICAFQSSQ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578" y="2893054"/>
            <a:ext cx="7545132" cy="3665957"/>
          </a:xfrm>
          <a:prstGeom prst="rect">
            <a:avLst/>
          </a:prstGeom>
        </p:spPr>
      </p:pic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12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1285860"/>
            <a:ext cx="350046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DSC008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596" y="4000504"/>
            <a:ext cx="4143404" cy="3857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842" y="150017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B Zar" pitchFamily="2" charset="-78"/>
              </a:rPr>
              <a:t>4. تهیه لیست انواع عملیات، مشاغل و فعالیت های شغلی</a:t>
            </a:r>
          </a:p>
        </p:txBody>
      </p:sp>
      <p:pic>
        <p:nvPicPr>
          <p:cNvPr id="12" name="Picture 11" descr="Procedure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0298" y="2714620"/>
            <a:ext cx="2886086" cy="2802431"/>
          </a:xfrm>
          <a:prstGeom prst="rect">
            <a:avLst/>
          </a:prstGeom>
        </p:spPr>
      </p:pic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008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92" y="4457658"/>
            <a:ext cx="4490908" cy="2346739"/>
          </a:xfrm>
          <a:prstGeom prst="rect">
            <a:avLst/>
          </a:prstGeom>
        </p:spPr>
      </p:pic>
      <p:pic>
        <p:nvPicPr>
          <p:cNvPr id="9" name="Picture 8" descr="DSC008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4450121"/>
            <a:ext cx="4357718" cy="2329897"/>
          </a:xfrm>
          <a:prstGeom prst="rect">
            <a:avLst/>
          </a:prstGeom>
        </p:spPr>
      </p:pic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02" y="2143116"/>
            <a:ext cx="9021338" cy="22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7" y="1285860"/>
            <a:ext cx="9001151" cy="127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2357438" y="1428736"/>
            <a:ext cx="6572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5. تهیه فرم شناسایی انواع عملیات و فعالیت های شغلی</a:t>
            </a: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14422"/>
            <a:ext cx="8429652" cy="5357850"/>
          </a:xfrm>
          <a:prstGeom prst="rect">
            <a:avLst/>
          </a:prstGeom>
          <a:solidFill>
            <a:srgbClr val="FFFF00"/>
          </a:solidFill>
          <a:ln w="63500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00364" y="1492801"/>
            <a:ext cx="257176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200" dirty="0" smtClean="0">
                <a:latin typeface="Aharoni" pitchFamily="2" charset="-79"/>
                <a:cs typeface="Aharoni" pitchFamily="2" charset="-79"/>
              </a:rPr>
              <a:t>Job Category</a:t>
            </a:r>
          </a:p>
          <a:p>
            <a:pPr algn="ctr"/>
            <a:r>
              <a:rPr lang="en-US" sz="2200" dirty="0" smtClean="0">
                <a:latin typeface="Aharoni" pitchFamily="2" charset="-79"/>
                <a:cs typeface="Aharoni" pitchFamily="2" charset="-79"/>
              </a:rPr>
              <a:t>(Operation)  </a:t>
            </a:r>
            <a:endParaRPr lang="fa-IR" sz="2200" dirty="0">
              <a:latin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3262026"/>
            <a:ext cx="9191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200" dirty="0" smtClean="0">
                <a:latin typeface="Aharoni" pitchFamily="2" charset="-79"/>
              </a:rPr>
              <a:t>Duty</a:t>
            </a:r>
            <a:endParaRPr lang="fa-IR" sz="2200" dirty="0">
              <a:latin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96102" y="3283865"/>
            <a:ext cx="9191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200" dirty="0" smtClean="0">
                <a:latin typeface="Aharoni" pitchFamily="2" charset="-79"/>
              </a:rPr>
              <a:t>Duty</a:t>
            </a:r>
            <a:endParaRPr lang="fa-IR" sz="2200" dirty="0">
              <a:latin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6314" y="3283865"/>
            <a:ext cx="9191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200" dirty="0" smtClean="0">
                <a:latin typeface="Aharoni" pitchFamily="2" charset="-79"/>
              </a:rPr>
              <a:t>Duty</a:t>
            </a:r>
            <a:endParaRPr lang="fa-IR" sz="2200" dirty="0">
              <a:latin typeface="Aharoni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6050" y="3286124"/>
            <a:ext cx="9191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200" dirty="0" smtClean="0">
                <a:latin typeface="Aharoni" pitchFamily="2" charset="-79"/>
              </a:rPr>
              <a:t>Duty</a:t>
            </a:r>
            <a:endParaRPr lang="fa-IR" sz="2200" dirty="0">
              <a:latin typeface="Aharoni" pitchFamily="2" charset="-79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00710" y="1351650"/>
            <a:ext cx="32861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sz="2200" b="1" dirty="0" smtClean="0">
                <a:solidFill>
                  <a:srgbClr val="0033CC"/>
                </a:solidFill>
                <a:cs typeface="B Zar" pitchFamily="2" charset="-78"/>
              </a:rPr>
              <a:t>6. تعیین نحوه شناسایی انواع عملیات  و فعالیت های شغلی</a:t>
            </a:r>
          </a:p>
        </p:txBody>
      </p:sp>
      <p:sp>
        <p:nvSpPr>
          <p:cNvPr id="12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42976" y="1214422"/>
            <a:ext cx="7715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/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7. تهیه فرم آنالیز خطرات شغلی </a:t>
            </a:r>
            <a:r>
              <a:rPr lang="en-US" sz="2800" b="1" dirty="0" smtClean="0">
                <a:solidFill>
                  <a:schemeClr val="bg1"/>
                </a:solidFill>
                <a:cs typeface="B Zar" pitchFamily="2" charset="-78"/>
              </a:rPr>
              <a:t>(JHA)</a:t>
            </a:r>
            <a:endParaRPr lang="fa-IR" sz="28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6062" y="1857364"/>
            <a:ext cx="8803656" cy="4768753"/>
            <a:chOff x="54592" y="1964836"/>
            <a:chExt cx="8803656" cy="4768753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92" y="5786454"/>
              <a:ext cx="8802806" cy="947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06" y="1964836"/>
              <a:ext cx="8786842" cy="414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3929042"/>
            <a:ext cx="485778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214342" y="2000240"/>
            <a:ext cx="8643938" cy="4929188"/>
          </a:xfrm>
          <a:prstGeom prst="rect">
            <a:avLst/>
          </a:prstGeom>
          <a:noFill/>
        </p:spPr>
        <p:txBody>
          <a:bodyPr/>
          <a:lstStyle/>
          <a:p>
            <a:pPr rtl="1"/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itchFamily="2" charset="-78"/>
              </a:rPr>
              <a:t> </a:t>
            </a:r>
            <a:r>
              <a:rPr lang="ar-SA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itchFamily="2" charset="-78"/>
              </a:rPr>
              <a:t>مثال: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itchFamily="2" charset="-78"/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JHA/JDI / IS </a:t>
            </a: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JHA</a:t>
            </a: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روش شناسایی خطر (تجزیه و تحلیل خطرات شغلی)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JDI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فرم شناسايي عمليات</a:t>
            </a: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مشاغل ساختماني و فعاليت هاي شغلي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پروژه مورد مطالعه (پروژه هاي زير بنايي</a:t>
            </a: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، 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ايستگاه تقويت فشار</a:t>
            </a: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پالایشگاه</a:t>
            </a: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گاز)    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16" y="1357298"/>
            <a:ext cx="85792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a-IR" sz="2600" b="1" dirty="0" smtClean="0">
                <a:solidFill>
                  <a:schemeClr val="bg1"/>
                </a:solidFill>
                <a:cs typeface="B Zar" pitchFamily="2" charset="-78"/>
              </a:rPr>
              <a:t>8. تعیین نحوه کدگذاری فرم شناسایی انواع عملیات و فعالیت های شغلی</a:t>
            </a: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00438"/>
            <a:ext cx="485778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214342" y="2000240"/>
            <a:ext cx="8643938" cy="4929188"/>
          </a:xfrm>
          <a:prstGeom prst="rect">
            <a:avLst/>
          </a:prstGeom>
          <a:noFill/>
        </p:spPr>
        <p:txBody>
          <a:bodyPr/>
          <a:lstStyle/>
          <a:p>
            <a:pPr rtl="1"/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rtl="1"/>
            <a:endParaRPr lang="en-US" sz="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JHA / PL / 25 / 3</a:t>
            </a: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JHA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روش شناسایی خطر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 پروژه احداث خطوط لوله انتقال گاز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کد شغل (عمليات) مورد مطالعه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کد فعاليت مورد بررسي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28736"/>
            <a:ext cx="87868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600" b="1" dirty="0" smtClean="0">
                <a:solidFill>
                  <a:schemeClr val="bg1"/>
                </a:solidFill>
                <a:cs typeface="B Zar" pitchFamily="2" charset="-78"/>
              </a:rPr>
              <a:t>9. تعیین نحوه کدگذاری فرم هاي آناليز خطرات شغلي و ارزيابي ريسك</a:t>
            </a:r>
            <a:endParaRPr lang="fa-IR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Zar" pitchFamily="2" charset="-78"/>
            </a:endParaRP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2737" y="1928802"/>
          <a:ext cx="8215371" cy="5012436"/>
        </p:xfrm>
        <a:graphic>
          <a:graphicData uri="http://schemas.openxmlformats.org/drawingml/2006/table">
            <a:tbl>
              <a:tblPr rtl="1"/>
              <a:tblGrid>
                <a:gridCol w="706062"/>
                <a:gridCol w="3408487"/>
                <a:gridCol w="706062"/>
                <a:gridCol w="3394760"/>
              </a:tblGrid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FF6600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ردیف</a:t>
                      </a:r>
                      <a:endParaRPr lang="en-US" sz="1100" b="1" dirty="0">
                        <a:solidFill>
                          <a:srgbClr val="FF6600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FF6600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لیست</a:t>
                      </a:r>
                      <a:endParaRPr lang="en-US" sz="1100" b="1" dirty="0">
                        <a:solidFill>
                          <a:srgbClr val="FF6600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FF6600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ردیف</a:t>
                      </a:r>
                      <a:endParaRPr lang="en-US" sz="1100" b="1" dirty="0">
                        <a:solidFill>
                          <a:srgbClr val="FF6600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FF6600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لیست</a:t>
                      </a:r>
                      <a:endParaRPr lang="en-US" sz="1100" b="1" dirty="0">
                        <a:solidFill>
                          <a:srgbClr val="FF6600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سيستم حفاظت در برابر سقوط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26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تشعشعات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سيستم تور ايمني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27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اطلاع رساني خطر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سيستم هاي گاردريل و پوشش ها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28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تجهيزات حفاظت فردي و تجهيزات نجات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سرب در کارهاي ساختماني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29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کار در روي آب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5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نردبانها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30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پيشگيري و حفاظت در مقابل آتش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6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ايمني ليفتراک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31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مايعات قابل اشتعال و احتراق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7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بالابر ها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32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 انبارداري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8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کنوايرها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33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تجهيزات حمل مواد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9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گود برداري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34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جمع آوري کننده هاي هوا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10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جرثقيل ها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35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جوشکاري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11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داربست بندي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36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مدارات الکتريکي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12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لیست ابزارهاي دستي و برقي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37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باتري و شارژ آن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13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ابزارهاي اتصال دهنده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38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بالگردها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14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بتون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39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وسائط نقليه موتوري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15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لیست بتون پيش ساخته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40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محل نگهداري گازهاي فشرده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16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آزبست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41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اسپري رنگ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17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سيليس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42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محل تعمير ونگهداري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18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منواکسيد کربن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43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محل تعمیر و نگهداری وسائط نقليه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19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سر وصدا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44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نگهداري ضايعات خطرناک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20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گردوغبار، گازها، فيوم و ميستها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45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اتاق استراحت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21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روشنايي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46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تانک هاي ذخيره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22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فضاهاي محبوس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47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سطوح رفت وآمد وکار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23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</a:t>
                      </a:r>
                      <a:r>
                        <a:rPr lang="ar-SA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دسترسي به اطلاعات مواد سمي و خطرناك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48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لیست ارگونومی</a:t>
                      </a:r>
                      <a:endParaRPr lang="en-US" sz="1100" b="1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 smtClean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24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b="1" dirty="0" smtClean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ساماندهي</a:t>
                      </a:r>
                      <a:endParaRPr lang="en-US" sz="1100" b="1" dirty="0" smtClean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 smtClean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49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b="1" dirty="0" smtClean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اشخاص راهنما</a:t>
                      </a:r>
                      <a:endParaRPr lang="en-US" sz="1100" b="1" dirty="0" smtClean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5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a-IR" sz="1100" b="1" dirty="0" smtClean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25</a:t>
                      </a: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b="1" dirty="0" smtClean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B Titr" pitchFamily="2" charset="-78"/>
                        </a:rPr>
                        <a:t>چک ليست کمک هاي اوليه</a:t>
                      </a:r>
                      <a:endParaRPr lang="en-US" sz="1100" b="1" dirty="0" smtClean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b="1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B Titr" pitchFamily="2" charset="-78"/>
                      </a:endParaRPr>
                    </a:p>
                  </a:txBody>
                  <a:tcPr marL="53544" marR="53544" marT="0" marB="0">
                    <a:lnL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 txBox="1">
            <a:spLocks noChangeArrowheads="1"/>
          </p:cNvSpPr>
          <p:nvPr/>
        </p:nvSpPr>
        <p:spPr>
          <a:xfrm>
            <a:off x="0" y="2000240"/>
            <a:ext cx="8929688" cy="500066"/>
          </a:xfrm>
          <a:prstGeom prst="rect">
            <a:avLst/>
          </a:prstGeom>
          <a:noFill/>
        </p:spPr>
        <p:txBody>
          <a:bodyPr/>
          <a:lstStyle/>
          <a:p>
            <a:pPr algn="just" rtl="1"/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3240" y="1262706"/>
            <a:ext cx="571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/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9. تهیه چک لیست ها </a:t>
            </a:r>
            <a:endParaRPr lang="en-US" sz="28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19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3857620" y="571480"/>
            <a:ext cx="4929222" cy="446276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 rtl="1">
              <a:lnSpc>
                <a:spcPct val="150000"/>
              </a:lnSpc>
              <a:defRPr/>
            </a:pPr>
            <a:endParaRPr lang="fa-I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B Zar" pitchFamily="2" charset="-78"/>
            </a:endParaRPr>
          </a:p>
          <a:p>
            <a:pPr algn="just" rtl="1">
              <a:lnSpc>
                <a:spcPct val="150000"/>
              </a:lnSpc>
              <a:defRPr/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B Zar" pitchFamily="2" charset="-78"/>
              </a:rPr>
              <a:t>10. تهیه دستورالعمل نحوه تدوین مجموعه راهنما و مقررات </a:t>
            </a:r>
            <a:r>
              <a:rPr lang="fa-IR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برای یکنواخت سازی تدوین مقررات و راهنما توسط اعضای تیم تحقیق</a:t>
            </a:r>
          </a:p>
        </p:txBody>
      </p:sp>
      <p:pic>
        <p:nvPicPr>
          <p:cNvPr id="7" name="Picture 6" descr="pencil_procedur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648699">
            <a:off x="-625834" y="3257702"/>
            <a:ext cx="6973295" cy="1235750"/>
          </a:xfrm>
          <a:prstGeom prst="rect">
            <a:avLst/>
          </a:prstGeom>
        </p:spPr>
      </p:pic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0" name="AutoShape 17"/>
          <p:cNvSpPr>
            <a:spLocks noChangeArrowheads="1"/>
          </p:cNvSpPr>
          <p:nvPr/>
        </p:nvSpPr>
        <p:spPr bwMode="auto">
          <a:xfrm>
            <a:off x="0" y="1214422"/>
            <a:ext cx="9144000" cy="5643578"/>
          </a:xfrm>
          <a:prstGeom prst="bevel">
            <a:avLst>
              <a:gd name="adj" fmla="val 12500"/>
            </a:avLst>
          </a:prstGeom>
          <a:solidFill>
            <a:srgbClr val="FFFF66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chemeClr val="tx1"/>
              </a:solidFill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              تاریخ شروع:                   1391/1/22</a:t>
            </a:r>
          </a:p>
          <a:p>
            <a:pPr algn="just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              تاریخ اتمام پروژه:         1392/4/22 </a:t>
            </a:r>
          </a:p>
          <a:p>
            <a:pPr algn="just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  ناظر پروژه: جناب آقای مهندس دیناری</a:t>
            </a: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محل اجرا: پروژه های شرکت مهندسی و توسعه گاز در سطح کشور </a:t>
            </a:r>
          </a:p>
          <a:p>
            <a:pPr algn="just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 شامل:               </a:t>
            </a:r>
            <a:r>
              <a:rPr lang="fa-IR" sz="1800" b="1" dirty="0" smtClean="0">
                <a:solidFill>
                  <a:schemeClr val="tx1"/>
                </a:solidFill>
                <a:cs typeface="B Titr" pitchFamily="2" charset="-78"/>
              </a:rPr>
              <a:t>- خطوط لوله انتقال گاز</a:t>
            </a:r>
          </a:p>
          <a:p>
            <a:pPr algn="just" rtl="1"/>
            <a:r>
              <a:rPr lang="fa-IR" sz="1800" b="1" dirty="0" smtClean="0">
                <a:solidFill>
                  <a:schemeClr val="tx1"/>
                </a:solidFill>
                <a:cs typeface="B Titr" pitchFamily="2" charset="-78"/>
              </a:rPr>
              <a:t>                                     - ایستگاههای تقویت فشار گاز</a:t>
            </a:r>
          </a:p>
          <a:p>
            <a:pPr algn="just" rtl="1"/>
            <a:r>
              <a:rPr lang="fa-IR" sz="1800" b="1" dirty="0" smtClean="0">
                <a:solidFill>
                  <a:schemeClr val="tx1"/>
                </a:solidFill>
                <a:cs typeface="B Titr" pitchFamily="2" charset="-78"/>
              </a:rPr>
              <a:t>                                     - پالایشگاههای گاز</a:t>
            </a:r>
          </a:p>
          <a:p>
            <a:pPr algn="just" rtl="1"/>
            <a:r>
              <a:rPr lang="fa-IR" sz="1800" b="1" dirty="0" smtClean="0">
                <a:solidFill>
                  <a:schemeClr val="tx1"/>
                </a:solidFill>
                <a:cs typeface="B Titr" pitchFamily="2" charset="-78"/>
              </a:rPr>
              <a:t>                                     - پروژه های زیر بنایی</a:t>
            </a:r>
          </a:p>
          <a:p>
            <a:pPr algn="ctr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                    </a:t>
            </a: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0" y="0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اطلاعات پروژه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86058"/>
            <a:ext cx="5214942" cy="407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857224" y="2000240"/>
            <a:ext cx="8643938" cy="5429288"/>
          </a:xfrm>
          <a:prstGeom prst="rect">
            <a:avLst/>
          </a:prstGeom>
          <a:noFill/>
        </p:spPr>
        <p:txBody>
          <a:bodyPr/>
          <a:lstStyle/>
          <a:p>
            <a:pPr rtl="1"/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سیستم 11 تایی انواع اصلی حوادث شامل:</a:t>
            </a: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ضربه خوردن بوسیله (مورد ضربه قرار گرفتن):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ضربه زدن (برخورد کردن):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تماس اجسام یا مواد خطرناک با شخص: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تماس شخص با اجسام یا مواد خطرناک: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گیر کردن به: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گیر افتادن در: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قرار گرفتن بين دو چيز: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سقوط به سطوح هم تراز: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سقوط به پايين: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فشار بيش از حد: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rtl="1">
              <a:buFont typeface="Wingdings" pitchFamily="2" charset="2"/>
              <a:buChar char="v"/>
            </a:pPr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 معرض قرار گرفتن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1"/>
            <a:r>
              <a:rPr lang="fa-I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44027"/>
            <a:ext cx="91440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sz="3000" b="1" dirty="0" smtClean="0">
                <a:solidFill>
                  <a:schemeClr val="bg1"/>
                </a:solidFill>
                <a:cs typeface="B Zar" pitchFamily="2" charset="-78"/>
              </a:rPr>
              <a:t>11. انتخاب تکنیک مناسب به منظور شناسایی خطرات احتمالی  </a:t>
            </a: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5643570" y="4714884"/>
            <a:ext cx="3286116" cy="1571636"/>
          </a:xfrm>
          <a:prstGeom prst="rect">
            <a:avLst/>
          </a:prstGeom>
          <a:noFill/>
        </p:spPr>
        <p:txBody>
          <a:bodyPr/>
          <a:lstStyle/>
          <a:p>
            <a:pPr algn="ctr" rtl="1"/>
            <a:r>
              <a:rPr lang="fa-IR" sz="2800" b="1" dirty="0" smtClean="0">
                <a:solidFill>
                  <a:srgbClr val="FFFF66"/>
                </a:solidFill>
              </a:rPr>
              <a:t> (تکنیک شماره 3071 سازمان </a:t>
            </a:r>
            <a:r>
              <a:rPr lang="en-US" sz="2800" b="1" dirty="0" smtClean="0">
                <a:solidFill>
                  <a:srgbClr val="FFFF66"/>
                </a:solidFill>
              </a:rPr>
              <a:t>OSHA</a:t>
            </a:r>
            <a:r>
              <a:rPr lang="fa-IR" sz="2800" b="1" dirty="0" smtClean="0">
                <a:solidFill>
                  <a:srgbClr val="FFFF66"/>
                </a:solidFill>
              </a:rPr>
              <a:t>)</a:t>
            </a:r>
          </a:p>
          <a:p>
            <a:pPr rtl="1"/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5" y="1191298"/>
            <a:ext cx="5214974" cy="562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500694" y="1142984"/>
            <a:ext cx="335758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Low" rtl="1"/>
            <a:endParaRPr lang="fa-IR" sz="2800" b="1" dirty="0" smtClean="0">
              <a:solidFill>
                <a:schemeClr val="bg1"/>
              </a:solidFill>
            </a:endParaRPr>
          </a:p>
          <a:p>
            <a:pPr lvl="0" algn="justLow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12. انتخاب سایر تکنیکهای موجود به منظور بهره گیری در شناسایی خطرات احتمالی </a:t>
            </a:r>
            <a:endParaRPr lang="fa-IR" sz="2800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5" y="1285860"/>
            <a:ext cx="5286412" cy="551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00694" y="1142984"/>
            <a:ext cx="33575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Low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12. انتخاب سایر تکنیکهای موجود به منظور بهره گیری در شناسایی خطرات احتمالی</a:t>
            </a:r>
          </a:p>
          <a:p>
            <a:pPr lvl="0" algn="ctr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(ادامه) </a:t>
            </a:r>
            <a:endParaRPr lang="fa-IR" sz="2800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11" name="Rectangle 8"/>
          <p:cNvSpPr txBox="1">
            <a:spLocks noChangeArrowheads="1"/>
          </p:cNvSpPr>
          <p:nvPr/>
        </p:nvSpPr>
        <p:spPr>
          <a:xfrm>
            <a:off x="5643570" y="4714884"/>
            <a:ext cx="3286116" cy="1571636"/>
          </a:xfrm>
          <a:prstGeom prst="rect">
            <a:avLst/>
          </a:prstGeom>
          <a:noFill/>
        </p:spPr>
        <p:txBody>
          <a:bodyPr/>
          <a:lstStyle/>
          <a:p>
            <a:pPr algn="ctr" rtl="1"/>
            <a:r>
              <a:rPr lang="fa-IR" sz="2800" b="1" dirty="0" smtClean="0">
                <a:solidFill>
                  <a:srgbClr val="FFFF66"/>
                </a:solidFill>
              </a:rPr>
              <a:t> (تکنیک شماره 3071 سازمان </a:t>
            </a:r>
            <a:r>
              <a:rPr lang="en-US" sz="2800" b="1" dirty="0" smtClean="0">
                <a:solidFill>
                  <a:srgbClr val="FFFF66"/>
                </a:solidFill>
              </a:rPr>
              <a:t>OSHA</a:t>
            </a:r>
            <a:r>
              <a:rPr lang="fa-IR" sz="2800" b="1" dirty="0" smtClean="0">
                <a:solidFill>
                  <a:srgbClr val="FFFF66"/>
                </a:solidFill>
              </a:rPr>
              <a:t>)</a:t>
            </a:r>
          </a:p>
          <a:p>
            <a:pPr rtl="1"/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86142"/>
            <a:ext cx="5572132" cy="518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8"/>
          <p:cNvSpPr txBox="1">
            <a:spLocks noChangeArrowheads="1"/>
          </p:cNvSpPr>
          <p:nvPr/>
        </p:nvSpPr>
        <p:spPr>
          <a:xfrm>
            <a:off x="5643570" y="4714884"/>
            <a:ext cx="3286116" cy="1571636"/>
          </a:xfrm>
          <a:prstGeom prst="rect">
            <a:avLst/>
          </a:prstGeom>
          <a:noFill/>
        </p:spPr>
        <p:txBody>
          <a:bodyPr/>
          <a:lstStyle/>
          <a:p>
            <a:pPr algn="ctr" rtl="1"/>
            <a:r>
              <a:rPr lang="fa-IR" sz="2800" b="1" dirty="0" smtClean="0">
                <a:solidFill>
                  <a:srgbClr val="FFFF66"/>
                </a:solidFill>
              </a:rPr>
              <a:t> (تکنیک شماره 3071 سازمان </a:t>
            </a:r>
            <a:r>
              <a:rPr lang="en-US" sz="2800" b="1" dirty="0" smtClean="0">
                <a:solidFill>
                  <a:srgbClr val="FFFF66"/>
                </a:solidFill>
              </a:rPr>
              <a:t>OSHA</a:t>
            </a:r>
            <a:r>
              <a:rPr lang="fa-IR" sz="2800" b="1" dirty="0" smtClean="0">
                <a:solidFill>
                  <a:srgbClr val="FFFF66"/>
                </a:solidFill>
              </a:rPr>
              <a:t>)</a:t>
            </a:r>
          </a:p>
          <a:p>
            <a:pPr rtl="1"/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00694" y="1142984"/>
            <a:ext cx="33575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Low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12. انتخاب سایر تکنیکهای موجود به منظور بهره گیری در شناسایی خطرات احتمالی</a:t>
            </a:r>
          </a:p>
          <a:p>
            <a:pPr lvl="0" algn="ctr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(ادامه) </a:t>
            </a:r>
            <a:endParaRPr lang="fa-IR" sz="2800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00298" y="1285860"/>
            <a:ext cx="6505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13. بررسی مدل های معمول ارزیابی ریسک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8588" y="2565400"/>
            <a:ext cx="8964612" cy="2308324"/>
          </a:xfrm>
          <a:prstGeom prst="rect">
            <a:avLst/>
          </a:prstGeom>
          <a:noFill/>
          <a:ln w="50800">
            <a:noFill/>
            <a:miter lim="800000"/>
            <a:headEnd/>
            <a:tailEnd type="none" w="med" len="sm"/>
          </a:ln>
        </p:spPr>
        <p:txBody>
          <a:bodyPr>
            <a:spAutoFit/>
          </a:bodyPr>
          <a:lstStyle/>
          <a:p>
            <a:pPr algn="l" rtl="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3600" b="1" dirty="0">
                <a:solidFill>
                  <a:srgbClr val="FFFF00"/>
                </a:solidFill>
                <a:latin typeface="Arial" pitchFamily="34" charset="0"/>
                <a:cs typeface="Roya" pitchFamily="2" charset="-78"/>
              </a:rPr>
              <a:t>Matrix Models</a:t>
            </a:r>
          </a:p>
          <a:p>
            <a:pPr algn="l" rtl="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3600" b="1" dirty="0">
                <a:solidFill>
                  <a:srgbClr val="FFFF00"/>
                </a:solidFill>
                <a:latin typeface="Arial" pitchFamily="34" charset="0"/>
                <a:cs typeface="Roya" pitchFamily="2" charset="-78"/>
              </a:rPr>
              <a:t>Indexing models (Relative Risk)</a:t>
            </a:r>
          </a:p>
          <a:p>
            <a:pPr algn="l" rtl="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3600" b="1" dirty="0">
                <a:solidFill>
                  <a:srgbClr val="FFFF00"/>
                </a:solidFill>
                <a:latin typeface="Arial" pitchFamily="34" charset="0"/>
                <a:cs typeface="Roya" pitchFamily="2" charset="-78"/>
              </a:rPr>
              <a:t>Probabilistic Models (absolute Risk)</a:t>
            </a: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4286248" y="2643182"/>
            <a:ext cx="4500562" cy="3857652"/>
          </a:xfrm>
          <a:prstGeom prst="rect">
            <a:avLst/>
          </a:prstGeom>
          <a:noFill/>
        </p:spPr>
        <p:txBody>
          <a:bodyPr/>
          <a:lstStyle/>
          <a:p>
            <a:pPr rtl="1">
              <a:lnSpc>
                <a:spcPct val="150000"/>
              </a:lnSpc>
            </a:pPr>
            <a:r>
              <a:rPr lang="fa-IR" b="1" dirty="0" smtClean="0">
                <a:solidFill>
                  <a:srgbClr val="FFFF00"/>
                </a:solidFill>
              </a:rPr>
              <a:t>  استفاده از مدل ماتريس   براساس استاندارد  </a:t>
            </a:r>
            <a:r>
              <a:rPr lang="en-US" b="1" dirty="0" smtClean="0">
                <a:solidFill>
                  <a:srgbClr val="FFFF00"/>
                </a:solidFill>
              </a:rPr>
              <a:t>MIL-STD-882C</a:t>
            </a:r>
            <a:r>
              <a:rPr lang="fa-IR" b="1" dirty="0" smtClean="0">
                <a:solidFill>
                  <a:srgbClr val="FFFF00"/>
                </a:solidFill>
              </a:rPr>
              <a:t> و  با توجه به پارامترهاي تکرار و شدت ریسک </a:t>
            </a:r>
          </a:p>
        </p:txBody>
      </p:sp>
      <p:pic>
        <p:nvPicPr>
          <p:cNvPr id="4" name="Picture 3" descr="DSC008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71546"/>
            <a:ext cx="4500561" cy="57864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06805" y="1285860"/>
            <a:ext cx="47371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13. انتخاب مدل ارزیابی ریسک</a:t>
            </a: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257447"/>
            <a:ext cx="87058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363836" y="1415465"/>
            <a:ext cx="4374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13-1. طبقه بندی شدت خطر</a:t>
            </a: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8" y="1201151"/>
            <a:ext cx="5857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13-2. طبقه بندی احتمال خطر</a:t>
            </a: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825" y="1819337"/>
            <a:ext cx="6705885" cy="49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870" y="1928802"/>
            <a:ext cx="6345402" cy="4789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786198" y="1201151"/>
            <a:ext cx="5929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13-3. ماتریس ارزیابی ریسک</a:t>
            </a: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2844" y="1912862"/>
          <a:ext cx="8858312" cy="2076295"/>
        </p:xfrm>
        <a:graphic>
          <a:graphicData uri="http://schemas.openxmlformats.org/drawingml/2006/table">
            <a:tbl>
              <a:tblPr rtl="1" firstRow="1" bandRow="1">
                <a:tableStyleId>{93296810-A885-4BE3-A3E7-6D5BEEA58F35}</a:tableStyleId>
              </a:tblPr>
              <a:tblGrid>
                <a:gridCol w="3180272"/>
                <a:gridCol w="5678040"/>
              </a:tblGrid>
              <a:tr h="565708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800" u="none" strike="noStrike" cap="none" normalizeH="0" baseline="0" dirty="0" smtClean="0">
                          <a:ln>
                            <a:noFill/>
                          </a:ln>
                          <a:effectLst/>
                          <a:cs typeface="B Titr" pitchFamily="2" charset="-78"/>
                        </a:rPr>
                        <a:t>    سطح ریسک         </a:t>
                      </a:r>
                    </a:p>
                  </a:txBody>
                  <a:tcPr marL="137160" marR="137160" marT="137160" marB="13716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1800" u="none" strike="noStrike" cap="none" normalizeH="0" baseline="0" dirty="0" smtClean="0">
                          <a:ln>
                            <a:noFill/>
                          </a:ln>
                          <a:effectLst/>
                          <a:cs typeface="B Titr" pitchFamily="2" charset="-78"/>
                        </a:rPr>
                        <a:t>معیار تصمیم گیری</a:t>
                      </a:r>
                    </a:p>
                  </a:txBody>
                  <a:tcPr marL="137160" marR="137160" marT="137160" marB="13716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56187"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cs typeface="B Titr" pitchFamily="2" charset="-78"/>
                        </a:rPr>
                        <a:t>3-1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800" kern="1200" dirty="0" smtClean="0">
                          <a:cs typeface="B Titr" pitchFamily="2" charset="-78"/>
                        </a:rPr>
                        <a:t>قابل قبول بدون نياز به بازنگري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</a:tr>
              <a:tr h="385019"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cs typeface="B Titr" pitchFamily="2" charset="-78"/>
                        </a:rPr>
                        <a:t>11-4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800" kern="1200" dirty="0" smtClean="0">
                          <a:cs typeface="B Titr" pitchFamily="2" charset="-78"/>
                        </a:rPr>
                        <a:t>قابل قبول با نياز به بازنگري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</a:tr>
              <a:tr h="394048"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cs typeface="B Titr" pitchFamily="2" charset="-78"/>
                        </a:rPr>
                        <a:t>15-12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kern="1200" dirty="0" smtClean="0">
                          <a:cs typeface="B Titr" pitchFamily="2" charset="-78"/>
                        </a:rPr>
                        <a:t>نامطلوب (نياز به تصميم گيري)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B Titr" pitchFamily="2" charset="-78"/>
                      </a:endParaRPr>
                    </a:p>
                  </a:txBody>
                  <a:tcPr/>
                </a:tc>
              </a:tr>
              <a:tr h="356187"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cs typeface="B Titr" pitchFamily="2" charset="-78"/>
                        </a:rPr>
                        <a:t>20-16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800" kern="1200" dirty="0" smtClean="0">
                          <a:cs typeface="B Titr" pitchFamily="2" charset="-78"/>
                        </a:rPr>
                        <a:t> غير قابل قبول</a:t>
                      </a:r>
                      <a:endParaRPr lang="fa-IR" sz="1800" dirty="0">
                        <a:cs typeface="B Titr" pitchFamily="2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56" y="4143380"/>
            <a:ext cx="8938944" cy="259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713082" y="1214422"/>
            <a:ext cx="3791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13-4. معیار تصمیم گیری</a:t>
            </a: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0" name="AutoShape 17"/>
          <p:cNvSpPr>
            <a:spLocks noChangeArrowheads="1"/>
          </p:cNvSpPr>
          <p:nvPr/>
        </p:nvSpPr>
        <p:spPr bwMode="auto">
          <a:xfrm>
            <a:off x="285750" y="857232"/>
            <a:ext cx="8572530" cy="5715040"/>
          </a:xfrm>
          <a:prstGeom prst="bevel">
            <a:avLst>
              <a:gd name="adj" fmla="val 1250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chemeClr val="tx1"/>
              </a:solidFill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rtl="1">
              <a:buFont typeface="Arial" pitchFamily="34" charset="0"/>
              <a:buChar char="•"/>
            </a:pPr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شناسایی خطرات احتمالی و راهکارهای اصلاحی</a:t>
            </a:r>
            <a:b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</a:br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در فعالیت های اجرایی شرکت</a:t>
            </a:r>
          </a:p>
          <a:p>
            <a:pPr rtl="1">
              <a:buFont typeface="Arial" pitchFamily="34" charset="0"/>
              <a:buChar char="•"/>
            </a:pPr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rtl="1">
              <a:buFont typeface="Arial" pitchFamily="34" charset="0"/>
              <a:buChar char="•"/>
            </a:pPr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rtl="1">
              <a:buFont typeface="Arial" pitchFamily="34" charset="0"/>
              <a:buChar char="•"/>
            </a:pPr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تهیه مقررات و راهنمای </a:t>
            </a:r>
            <a:r>
              <a:rPr lang="en-US" sz="2400" b="1" dirty="0" smtClean="0">
                <a:solidFill>
                  <a:schemeClr val="tx1"/>
                </a:solidFill>
                <a:cs typeface="B Titr" pitchFamily="2" charset="-78"/>
              </a:rPr>
              <a:t>HSE</a:t>
            </a:r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شرکت مهندسی و توسعه گاز ایران</a:t>
            </a:r>
          </a:p>
          <a:p>
            <a:pPr rtl="1">
              <a:buFont typeface="Arial" pitchFamily="34" charset="0"/>
              <a:buChar char="•"/>
            </a:pPr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rtl="1">
              <a:buFont typeface="Arial" pitchFamily="34" charset="0"/>
              <a:buChar char="•"/>
            </a:pPr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rtl="1">
              <a:buFont typeface="Arial" pitchFamily="34" charset="0"/>
              <a:buChar char="•"/>
            </a:pPr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تهیه پکیج کامل کامپیوتری </a:t>
            </a: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285720" y="0"/>
            <a:ext cx="857256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chemeClr val="tx1"/>
              </a:solidFill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chemeClr val="tx1">
                  <a:lumMod val="85000"/>
                  <a:lumOff val="15000"/>
                </a:schemeClr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اهداف اصلی پروژه</a:t>
            </a:r>
          </a:p>
          <a:p>
            <a:pPr algn="just" rtl="1"/>
            <a:r>
              <a:rPr lang="fa-IR" sz="2400" b="1" dirty="0" smtClean="0">
                <a:solidFill>
                  <a:schemeClr val="tx1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chemeClr val="tx1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3357614" y="2286026"/>
            <a:ext cx="5357790" cy="2928924"/>
          </a:xfrm>
          <a:prstGeom prst="rect">
            <a:avLst/>
          </a:prstGeom>
          <a:noFill/>
        </p:spPr>
        <p:txBody>
          <a:bodyPr/>
          <a:lstStyle/>
          <a:p>
            <a:pPr marL="742950" indent="-742950" rtl="1"/>
            <a:r>
              <a:rPr lang="fa-IR" sz="2800" b="1" dirty="0" smtClean="0">
                <a:solidFill>
                  <a:schemeClr val="bg1"/>
                </a:solidFill>
              </a:rPr>
              <a:t>14-1. </a:t>
            </a:r>
            <a:r>
              <a:rPr lang="ar-SA" sz="2800" b="1" dirty="0" smtClean="0">
                <a:solidFill>
                  <a:schemeClr val="bg1"/>
                </a:solidFill>
              </a:rPr>
              <a:t>كنترل هاي مهندسي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marL="742950" indent="-742950" rtl="1">
              <a:buAutoNum type="arabicPeriod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rtl="1"/>
            <a:r>
              <a:rPr lang="fa-IR" sz="2800" b="1" dirty="0" smtClean="0">
                <a:solidFill>
                  <a:schemeClr val="bg1"/>
                </a:solidFill>
              </a:rPr>
              <a:t>14-</a:t>
            </a:r>
            <a:r>
              <a:rPr lang="ar-SA" sz="2800" b="1" dirty="0" smtClean="0">
                <a:solidFill>
                  <a:schemeClr val="bg1"/>
                </a:solidFill>
              </a:rPr>
              <a:t>2. كنترل هاي مديريتي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rtl="1"/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fa-IR" sz="2800" b="1" dirty="0" smtClean="0">
                <a:solidFill>
                  <a:schemeClr val="bg1"/>
                </a:solidFill>
              </a:rPr>
              <a:t>14-3. </a:t>
            </a:r>
            <a:r>
              <a:rPr lang="ar-SA" sz="2800" b="1" dirty="0" smtClean="0">
                <a:solidFill>
                  <a:schemeClr val="bg1"/>
                </a:solidFill>
              </a:rPr>
              <a:t>تجهيزات حفاظت فردی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hazard-control-triang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3000372"/>
            <a:ext cx="4564137" cy="36580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02195" y="1428736"/>
            <a:ext cx="4315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14. شناسایی اقدامات کنترلی</a:t>
            </a: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_guard.png"/>
          <p:cNvPicPr>
            <a:picLocks noChangeAspect="1"/>
          </p:cNvPicPr>
          <p:nvPr/>
        </p:nvPicPr>
        <p:blipFill>
          <a:blip r:embed="rId2" cstate="print">
            <a:lum bright="26000" contrast="23000"/>
          </a:blip>
          <a:stretch>
            <a:fillRect/>
          </a:stretch>
        </p:blipFill>
        <p:spPr>
          <a:xfrm>
            <a:off x="6084073" y="3715563"/>
            <a:ext cx="3000396" cy="2996617"/>
          </a:xfrm>
          <a:prstGeom prst="rect">
            <a:avLst/>
          </a:prstGeom>
        </p:spPr>
      </p:pic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285750" y="1214422"/>
            <a:ext cx="8643938" cy="2643206"/>
          </a:xfrm>
          <a:prstGeom prst="rect">
            <a:avLst/>
          </a:prstGeom>
          <a:noFill/>
        </p:spPr>
        <p:txBody>
          <a:bodyPr/>
          <a:lstStyle/>
          <a:p>
            <a:pPr lvl="0"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14-1. کنترل های مهندسی</a:t>
            </a:r>
          </a:p>
          <a:p>
            <a:pPr lvl="0" rtl="1">
              <a:buFont typeface="Arial" pitchFamily="34" charset="0"/>
              <a:buChar char="•"/>
            </a:pP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حذف یا به حداقل رساندن خطرات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rtl="1">
              <a:buFont typeface="Arial" pitchFamily="34" charset="0"/>
              <a:buChar char="•"/>
            </a:pP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حذف يا تغيير مسير خطر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lvl="0" rtl="1">
              <a:buFont typeface="Arial" pitchFamily="34" charset="0"/>
              <a:buChar char="•"/>
            </a:pP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محصورسازي خطر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lvl="0" rtl="1">
              <a:buFont typeface="Arial" pitchFamily="34" charset="0"/>
              <a:buChar char="•"/>
            </a:pP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جدا</a:t>
            </a: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سازي خطر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rtl="1"/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6" name="Picture 5" descr="untitled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25" y="3742665"/>
            <a:ext cx="6000760" cy="2934951"/>
          </a:xfrm>
          <a:prstGeom prst="rect">
            <a:avLst/>
          </a:prstGeom>
        </p:spPr>
      </p:pic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0" y="1928836"/>
            <a:ext cx="8929688" cy="4929188"/>
          </a:xfrm>
          <a:prstGeom prst="rect">
            <a:avLst/>
          </a:prstGeom>
          <a:noFill/>
        </p:spPr>
        <p:txBody>
          <a:bodyPr/>
          <a:lstStyle/>
          <a:p>
            <a:pPr lvl="0" rtl="1">
              <a:buFont typeface="Wingdings" pitchFamily="2" charset="2"/>
              <a:buChar char="v"/>
            </a:pPr>
            <a:r>
              <a:rPr lang="ar-SA" sz="2800" b="1" dirty="0" smtClean="0">
                <a:solidFill>
                  <a:schemeClr val="bg1"/>
                </a:solidFill>
              </a:rPr>
              <a:t>دستورالعمل های کار مکتوب، مجوزهای كاری و تمرين های كاری ايمن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r>
              <a:rPr lang="ar-SA" sz="2800" b="1" dirty="0" smtClean="0">
                <a:solidFill>
                  <a:schemeClr val="bg1"/>
                </a:solidFill>
              </a:rPr>
              <a:t>پایش و نظارت بر استفاده از مواد پرخطر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endParaRPr lang="fa-IR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r>
              <a:rPr lang="ar-SA" sz="2800" b="1" dirty="0" smtClean="0">
                <a:solidFill>
                  <a:schemeClr val="bg1"/>
                </a:solidFill>
              </a:rPr>
              <a:t>محدود سازي زمان مواجهه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r>
              <a:rPr lang="ar-SA" sz="2800" b="1" dirty="0" smtClean="0">
                <a:solidFill>
                  <a:schemeClr val="bg1"/>
                </a:solidFill>
              </a:rPr>
              <a:t>آلارم،</a:t>
            </a: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علائم و هشدارها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r>
              <a:rPr lang="ar-SA" sz="2800" b="1" dirty="0" smtClean="0">
                <a:solidFill>
                  <a:schemeClr val="bg1"/>
                </a:solidFill>
              </a:rPr>
              <a:t>سيستم های</a:t>
            </a:r>
            <a:r>
              <a:rPr lang="fa-IR" sz="2800" b="1" dirty="0" smtClean="0">
                <a:solidFill>
                  <a:schemeClr val="bg1"/>
                </a:solidFill>
              </a:rPr>
              <a:t> </a:t>
            </a:r>
            <a:r>
              <a:rPr lang="ar-SA" sz="2800" b="1" dirty="0" smtClean="0">
                <a:solidFill>
                  <a:schemeClr val="bg1"/>
                </a:solidFill>
              </a:rPr>
              <a:t>کمکی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lvl="0" rtl="1">
              <a:buFont typeface="Wingdings" pitchFamily="2" charset="2"/>
              <a:buChar char="v"/>
            </a:pPr>
            <a:r>
              <a:rPr lang="ar-SA" sz="2800" b="1" dirty="0" smtClean="0">
                <a:solidFill>
                  <a:schemeClr val="bg1"/>
                </a:solidFill>
              </a:rPr>
              <a:t>آموزش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rtl="1"/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imagesCAYEQUK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4346" y="4806283"/>
            <a:ext cx="2714612" cy="2051741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4798459"/>
            <a:ext cx="3348037" cy="205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alarm_ic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974" y="2837460"/>
            <a:ext cx="3124208" cy="18774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99395" y="1214422"/>
            <a:ext cx="4358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3600" b="1" dirty="0" smtClean="0">
                <a:solidFill>
                  <a:schemeClr val="bg1"/>
                </a:solidFill>
              </a:rPr>
              <a:t>14-</a:t>
            </a:r>
            <a:r>
              <a:rPr lang="ar-SA" sz="3600" b="1" dirty="0" smtClean="0">
                <a:solidFill>
                  <a:schemeClr val="bg1"/>
                </a:solidFill>
              </a:rPr>
              <a:t>2. كنترل هاي مديريتي</a:t>
            </a:r>
            <a:endParaRPr lang="fa-IR" sz="3600" b="1" dirty="0" smtClean="0">
              <a:solidFill>
                <a:schemeClr val="bg1"/>
              </a:solidFill>
            </a:endParaRP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-71470" y="2000240"/>
            <a:ext cx="8929688" cy="2928958"/>
          </a:xfrm>
          <a:prstGeom prst="rect">
            <a:avLst/>
          </a:prstGeom>
          <a:noFill/>
        </p:spPr>
        <p:txBody>
          <a:bodyPr/>
          <a:lstStyle/>
          <a:p>
            <a:pPr rtl="1"/>
            <a:r>
              <a:rPr lang="fa-IR" sz="2800" b="1" dirty="0" smtClean="0">
                <a:solidFill>
                  <a:schemeClr val="bg1"/>
                </a:solidFill>
              </a:rPr>
              <a:t>- </a:t>
            </a:r>
            <a:r>
              <a:rPr lang="ar-SA" sz="2800" b="1" dirty="0" smtClean="0">
                <a:solidFill>
                  <a:schemeClr val="bg1"/>
                </a:solidFill>
              </a:rPr>
              <a:t>وسایل حفاظت تنفسی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rtl="1"/>
            <a:r>
              <a:rPr lang="fa-IR" sz="2800" b="1" dirty="0" smtClean="0">
                <a:solidFill>
                  <a:schemeClr val="bg1"/>
                </a:solidFill>
              </a:rPr>
              <a:t>- وسایل حفاظت </a:t>
            </a:r>
            <a:r>
              <a:rPr lang="ar-SA" sz="2800" b="1" dirty="0" smtClean="0">
                <a:solidFill>
                  <a:schemeClr val="bg1"/>
                </a:solidFill>
              </a:rPr>
              <a:t>شنوايي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rtl="1">
              <a:buFontTx/>
              <a:buChar char="-"/>
            </a:pPr>
            <a:r>
              <a:rPr lang="ar-SA" sz="2800" b="1" dirty="0" smtClean="0">
                <a:solidFill>
                  <a:schemeClr val="bg1"/>
                </a:solidFill>
              </a:rPr>
              <a:t>لباس های حفاظتی</a:t>
            </a:r>
            <a:endParaRPr lang="fa-IR" sz="2800" b="1" dirty="0" smtClean="0">
              <a:solidFill>
                <a:schemeClr val="bg1"/>
              </a:solidFill>
            </a:endParaRPr>
          </a:p>
          <a:p>
            <a:pPr rtl="1">
              <a:buFontTx/>
              <a:buChar char="-"/>
            </a:pPr>
            <a:r>
              <a:rPr lang="ar-SA" sz="2800" b="1" dirty="0" smtClean="0">
                <a:solidFill>
                  <a:schemeClr val="bg1"/>
                </a:solidFill>
              </a:rPr>
              <a:t>دستكش</a:t>
            </a:r>
            <a:r>
              <a:rPr lang="fa-IR" sz="2800" b="1" dirty="0" smtClean="0">
                <a:solidFill>
                  <a:schemeClr val="bg1"/>
                </a:solidFill>
              </a:rPr>
              <a:t> ایمنی </a:t>
            </a:r>
          </a:p>
          <a:p>
            <a:pPr rtl="1">
              <a:buFontTx/>
              <a:buChar char="-"/>
            </a:pPr>
            <a:r>
              <a:rPr lang="fa-IR" sz="2800" b="1" dirty="0" smtClean="0">
                <a:solidFill>
                  <a:schemeClr val="bg1"/>
                </a:solidFill>
              </a:rPr>
              <a:t>کلاه ایمنی</a:t>
            </a:r>
          </a:p>
          <a:p>
            <a:pPr rtl="1">
              <a:buFontTx/>
              <a:buChar char="-"/>
            </a:pPr>
            <a:r>
              <a:rPr lang="fa-IR" sz="2800" b="1" dirty="0" smtClean="0">
                <a:solidFill>
                  <a:schemeClr val="bg1"/>
                </a:solidFill>
              </a:rPr>
              <a:t> کفش ایمنی</a:t>
            </a:r>
          </a:p>
          <a:p>
            <a:pPr rtl="1">
              <a:buFontTx/>
              <a:buChar char="-"/>
            </a:pPr>
            <a:r>
              <a:rPr lang="fa-IR" sz="2800" b="1" dirty="0" smtClean="0">
                <a:solidFill>
                  <a:schemeClr val="bg1"/>
                </a:solidFill>
              </a:rPr>
              <a:t>عینک و ماسک های حفاظتی </a:t>
            </a:r>
          </a:p>
          <a:p>
            <a:pPr rtl="1">
              <a:buFontTx/>
              <a:buChar char="-"/>
            </a:pPr>
            <a:r>
              <a:rPr lang="fa-IR" sz="2800" b="1" dirty="0" smtClean="0">
                <a:solidFill>
                  <a:schemeClr val="bg1"/>
                </a:solidFill>
              </a:rPr>
              <a:t> و ....</a:t>
            </a:r>
          </a:p>
          <a:p>
            <a:pPr rtl="1"/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8" name="Picture 7" descr="pp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" y="2571744"/>
            <a:ext cx="5351897" cy="4143404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/>
        </p:spPr>
      </p:pic>
      <p:sp>
        <p:nvSpPr>
          <p:cNvPr id="7" name="Rectangle 6"/>
          <p:cNvSpPr/>
          <p:nvPr/>
        </p:nvSpPr>
        <p:spPr>
          <a:xfrm>
            <a:off x="4645476" y="1428736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bg1"/>
                </a:solidFill>
              </a:rPr>
              <a:t>14-3. </a:t>
            </a:r>
            <a:r>
              <a:rPr lang="ar-SA" b="1" dirty="0" smtClean="0">
                <a:solidFill>
                  <a:schemeClr val="bg1"/>
                </a:solidFill>
              </a:rPr>
              <a:t>تجهيزات حفاظت فردی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 txBox="1">
            <a:spLocks noChangeArrowheads="1"/>
          </p:cNvSpPr>
          <p:nvPr/>
        </p:nvSpPr>
        <p:spPr>
          <a:xfrm>
            <a:off x="71406" y="1857364"/>
            <a:ext cx="8929718" cy="1571636"/>
          </a:xfrm>
          <a:prstGeom prst="rect">
            <a:avLst/>
          </a:prstGeom>
          <a:noFill/>
        </p:spPr>
        <p:txBody>
          <a:bodyPr/>
          <a:lstStyle/>
          <a:p>
            <a:pPr lvl="0" rtl="1">
              <a:buFontTx/>
              <a:buChar char="-"/>
            </a:pPr>
            <a:r>
              <a:rPr lang="ar-SA" sz="2400" b="1" dirty="0" smtClean="0">
                <a:solidFill>
                  <a:schemeClr val="bg1"/>
                </a:solidFill>
              </a:rPr>
              <a:t>هنگامي كه بکارگیری كنترل هاي مهندسي امكان پذير </a:t>
            </a:r>
            <a:r>
              <a:rPr lang="fa-IR" sz="2400" b="1" dirty="0" smtClean="0">
                <a:solidFill>
                  <a:schemeClr val="bg1"/>
                </a:solidFill>
              </a:rPr>
              <a:t>نباشد(از جمله شرایط اضطراری)</a:t>
            </a:r>
          </a:p>
          <a:p>
            <a:pPr lvl="0" rtl="1">
              <a:buFontTx/>
              <a:buChar char="-"/>
            </a:pPr>
            <a:r>
              <a:rPr lang="fa-IR" sz="2400" b="1" dirty="0" smtClean="0">
                <a:solidFill>
                  <a:schemeClr val="bg1"/>
                </a:solidFill>
              </a:rPr>
              <a:t> در مواقعی که </a:t>
            </a:r>
            <a:r>
              <a:rPr lang="ar-SA" sz="2400" b="1" dirty="0" smtClean="0">
                <a:solidFill>
                  <a:schemeClr val="bg1"/>
                </a:solidFill>
              </a:rPr>
              <a:t>خطرات به طور کامل توسط کنترل های مهندسی برطرف</a:t>
            </a:r>
            <a:r>
              <a:rPr lang="fa-IR" sz="2400" b="1" dirty="0" smtClean="0">
                <a:solidFill>
                  <a:schemeClr val="bg1"/>
                </a:solidFill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</a:rPr>
              <a:t>نمی شوند.</a:t>
            </a:r>
            <a:endParaRPr lang="fa-IR" sz="2400" b="1" dirty="0" smtClean="0">
              <a:solidFill>
                <a:schemeClr val="bg1"/>
              </a:solidFill>
            </a:endParaRPr>
          </a:p>
          <a:p>
            <a:pPr rtl="1">
              <a:buFontTx/>
              <a:buChar char="-"/>
            </a:pPr>
            <a:r>
              <a:rPr lang="fa-IR" sz="2400" b="1" dirty="0" smtClean="0">
                <a:solidFill>
                  <a:schemeClr val="bg1"/>
                </a:solidFill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</a:rPr>
              <a:t>هنگامي كه تمرین های كاری ايمن</a:t>
            </a:r>
            <a:r>
              <a:rPr lang="fa-IR" sz="2400" b="1" dirty="0" smtClean="0">
                <a:solidFill>
                  <a:schemeClr val="bg1"/>
                </a:solidFill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</a:rPr>
              <a:t>حفاظت كافي را فراهم نمي</a:t>
            </a:r>
            <a:r>
              <a:rPr lang="fa-IR" sz="2400" b="1" dirty="0" smtClean="0">
                <a:solidFill>
                  <a:schemeClr val="bg1"/>
                </a:solidFill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</a:rPr>
              <a:t>كنند.</a:t>
            </a:r>
            <a:endParaRPr lang="fa-IR" sz="2400" b="1" dirty="0" smtClean="0">
              <a:solidFill>
                <a:schemeClr val="bg1"/>
              </a:solidFill>
            </a:endParaRPr>
          </a:p>
          <a:p>
            <a:pPr lvl="0" rtl="1">
              <a:buFontTx/>
              <a:buChar char="-"/>
            </a:pPr>
            <a:r>
              <a:rPr lang="fa-IR" sz="2400" b="1" dirty="0" smtClean="0">
                <a:solidFill>
                  <a:schemeClr val="bg1"/>
                </a:solidFill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</a:rPr>
              <a:t>هنگامي كه كنترل هاي مهندسي</a:t>
            </a:r>
            <a:r>
              <a:rPr lang="fa-IR" sz="2400" b="1" dirty="0" smtClean="0">
                <a:solidFill>
                  <a:schemeClr val="bg1"/>
                </a:solidFill>
              </a:rPr>
              <a:t> </a:t>
            </a:r>
            <a:r>
              <a:rPr lang="ar-SA" sz="2400" b="1" dirty="0" smtClean="0">
                <a:solidFill>
                  <a:schemeClr val="bg1"/>
                </a:solidFill>
              </a:rPr>
              <a:t>در حال توسعه هستند.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9" y="3576655"/>
            <a:ext cx="7858147" cy="328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143108" y="1214422"/>
            <a:ext cx="6929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14-3-1. موارد استفاده از وسایل حفاظت فردی</a:t>
            </a: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285750" y="142852"/>
            <a:ext cx="8572530" cy="5811463"/>
            <a:chOff x="285750" y="785795"/>
            <a:chExt cx="8572530" cy="5811463"/>
          </a:xfrm>
        </p:grpSpPr>
        <p:sp>
          <p:nvSpPr>
            <p:cNvPr id="20489" name="AutoShape 16"/>
            <p:cNvSpPr>
              <a:spLocks noChangeArrowheads="1"/>
            </p:cNvSpPr>
            <p:nvPr/>
          </p:nvSpPr>
          <p:spPr bwMode="auto">
            <a:xfrm>
              <a:off x="285750" y="2525291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خطرات شغلی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0" name="AutoShape 17"/>
            <p:cNvSpPr>
              <a:spLocks noChangeArrowheads="1"/>
            </p:cNvSpPr>
            <p:nvPr/>
          </p:nvSpPr>
          <p:spPr bwMode="auto">
            <a:xfrm>
              <a:off x="285750" y="3382547"/>
              <a:ext cx="8572530" cy="59814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و ارزیابی ریسک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4644" name="AutoShape 20"/>
            <p:cNvSpPr>
              <a:spLocks noChangeArrowheads="1"/>
            </p:cNvSpPr>
            <p:nvPr/>
          </p:nvSpPr>
          <p:spPr bwMode="auto">
            <a:xfrm>
              <a:off x="285750" y="5068956"/>
              <a:ext cx="8572530" cy="646061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1">
                <a:defRPr/>
              </a:pPr>
              <a:endParaRPr lang="fa-I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 rtl="1">
                <a:defRPr/>
              </a:pPr>
              <a:r>
                <a:rPr lang="fa-IR" sz="2400" b="1" dirty="0" smtClean="0">
                  <a:solidFill>
                    <a:schemeClr val="tx1"/>
                  </a:solidFill>
                </a:rPr>
                <a:t>مرحله تهیه مقررات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HSE</a:t>
              </a:r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>
                <a:defRPr/>
              </a:pPr>
              <a:endPara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492" name="AutoShape 21"/>
            <p:cNvSpPr>
              <a:spLocks noChangeArrowheads="1"/>
            </p:cNvSpPr>
            <p:nvPr/>
          </p:nvSpPr>
          <p:spPr bwMode="auto">
            <a:xfrm>
              <a:off x="285750" y="6000769"/>
              <a:ext cx="8572530" cy="596489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مرحله تهیه پکیج کامل کامپیوتری</a:t>
              </a:r>
            </a:p>
          </p:txBody>
        </p:sp>
        <p:sp>
          <p:nvSpPr>
            <p:cNvPr id="20493" name="Line 22"/>
            <p:cNvSpPr>
              <a:spLocks noChangeShapeType="1"/>
            </p:cNvSpPr>
            <p:nvPr/>
          </p:nvSpPr>
          <p:spPr bwMode="auto">
            <a:xfrm>
              <a:off x="4546886" y="3025357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586219" y="3882613"/>
              <a:ext cx="0" cy="332117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5" name="Line 25"/>
            <p:cNvSpPr>
              <a:spLocks noChangeShapeType="1"/>
            </p:cNvSpPr>
            <p:nvPr/>
          </p:nvSpPr>
          <p:spPr bwMode="auto">
            <a:xfrm>
              <a:off x="4566552" y="4714885"/>
              <a:ext cx="0" cy="330464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6" name="AutoShape 16"/>
            <p:cNvSpPr>
              <a:spLocks noChangeArrowheads="1"/>
            </p:cNvSpPr>
            <p:nvPr/>
          </p:nvSpPr>
          <p:spPr bwMode="auto">
            <a:xfrm>
              <a:off x="285750" y="166803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انتخاب مواد و روش تحقیق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7" name="Line 22"/>
            <p:cNvSpPr>
              <a:spLocks noChangeShapeType="1"/>
            </p:cNvSpPr>
            <p:nvPr/>
          </p:nvSpPr>
          <p:spPr bwMode="auto">
            <a:xfrm>
              <a:off x="4546886" y="2168101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85750" y="78579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شناخت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9" name="Line 22"/>
            <p:cNvSpPr>
              <a:spLocks noChangeShapeType="1"/>
            </p:cNvSpPr>
            <p:nvPr/>
          </p:nvSpPr>
          <p:spPr bwMode="auto">
            <a:xfrm>
              <a:off x="4546886" y="1310845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</p:grp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85720" y="3571876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استخراج و آنالیز نتایج، نتیجه گیری و بحث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4572000" y="5857892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72000" y="5000636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285720" y="6190097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ارایه گزارش نهایی</a:t>
            </a:r>
          </a:p>
        </p:txBody>
      </p:sp>
      <p:sp>
        <p:nvSpPr>
          <p:cNvPr id="24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85720" y="1997068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</a:rPr>
              <a:t>       تجزیه و تحلیل      خطرات شغلی    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85720" y="2840676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</a:rPr>
              <a:t>       تجزیه و تحلیل و       ارزیابی ریسک    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 txBox="1">
            <a:spLocks noChangeArrowheads="1"/>
          </p:cNvSpPr>
          <p:nvPr/>
        </p:nvSpPr>
        <p:spPr>
          <a:xfrm>
            <a:off x="571472" y="1142984"/>
            <a:ext cx="8429684" cy="4500594"/>
          </a:xfrm>
          <a:prstGeom prst="rect">
            <a:avLst/>
          </a:prstGeom>
          <a:noFill/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1. آموزش روش شناسایی خطر و ارزیابی ریسک</a:t>
            </a:r>
          </a:p>
          <a:p>
            <a:pPr algn="just" rtl="1">
              <a:lnSpc>
                <a:spcPct val="150000"/>
              </a:lnSpc>
            </a:pPr>
            <a:endParaRPr lang="fa-I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 rtl="1">
              <a:lnSpc>
                <a:spcPct val="150000"/>
              </a:lnSpc>
              <a:buFontTx/>
              <a:buChar char="-"/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 این مرحله ضمن تشکیل کارگاههای آموزشی، اعضای تیم با روش شناسایی خطر و ارزیابی ریسک (با توجه به متدولوژی تحقیق و دستورالعمل تهیه شده)، آشنا شدند. </a:t>
            </a:r>
          </a:p>
          <a:p>
            <a:pPr algn="just" rtl="1">
              <a:lnSpc>
                <a:spcPct val="150000"/>
              </a:lnSpc>
              <a:buFontTx/>
              <a:buChar char="-"/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به منظور حصول نتایج مناسب، روشی تحت عنوان</a:t>
            </a:r>
            <a:r>
              <a:rPr lang="fa-IR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میم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ارایه گردید و مقرر شد اعضای تیم از این روش به منظور آنالیز وظایف، آنالیز خطرات شغلی، ارزیابی ریسک و نهایتاً ارایه راهکارهای کنترلی بهره گیرند.</a:t>
            </a:r>
          </a:p>
        </p:txBody>
      </p:sp>
      <p:sp>
        <p:nvSpPr>
          <p:cNvPr id="4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 txBox="1">
            <a:spLocks noChangeArrowheads="1"/>
          </p:cNvSpPr>
          <p:nvPr/>
        </p:nvSpPr>
        <p:spPr>
          <a:xfrm>
            <a:off x="714316" y="1000108"/>
            <a:ext cx="8429684" cy="4429156"/>
          </a:xfrm>
          <a:prstGeom prst="rect">
            <a:avLst/>
          </a:prstGeom>
          <a:noFill/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 1-1. روش 4 میم</a:t>
            </a:r>
          </a:p>
          <a:p>
            <a:pPr algn="just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 این روش، فعالیت های مختلف شناسایی خطر و ارزیابی ریسک، طی 4 مرحله به شرح ذیل انجام می شود:</a:t>
            </a:r>
          </a:p>
          <a:p>
            <a:pPr algn="just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a-IR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fa-I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مستندات</a:t>
            </a:r>
          </a:p>
          <a:p>
            <a:pPr algn="just" rtl="1">
              <a:lnSpc>
                <a:spcPct val="150000"/>
              </a:lnSpc>
            </a:pPr>
            <a:r>
              <a:rPr lang="fa-I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مشاهده</a:t>
            </a:r>
          </a:p>
          <a:p>
            <a:pPr algn="just" rtl="1">
              <a:lnSpc>
                <a:spcPct val="150000"/>
              </a:lnSpc>
            </a:pPr>
            <a:r>
              <a:rPr lang="fa-I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مصاحبه</a:t>
            </a:r>
          </a:p>
          <a:p>
            <a:pPr algn="just" rtl="1">
              <a:lnSpc>
                <a:spcPct val="150000"/>
              </a:lnSpc>
            </a:pPr>
            <a:r>
              <a:rPr lang="fa-I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مباحثه</a:t>
            </a:r>
          </a:p>
        </p:txBody>
      </p:sp>
      <p:sp>
        <p:nvSpPr>
          <p:cNvPr id="5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4500562" y="1142984"/>
            <a:ext cx="4643438" cy="3429024"/>
          </a:xfrm>
          <a:prstGeom prst="rect">
            <a:avLst/>
          </a:prstGeom>
          <a:noFill/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 2. بررسی پروژه های مختلف شرکت و انواع عملیات و فعالیت های شغلی</a:t>
            </a:r>
          </a:p>
          <a:p>
            <a:pPr algn="just" rtl="1">
              <a:lnSpc>
                <a:spcPct val="150000"/>
              </a:lnSpc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 </a:t>
            </a:r>
          </a:p>
          <a:p>
            <a:pPr algn="just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در این مرحله فعالیت های مختلف شرکت از طریق سایت ویزیت مورد بررسی قرار گرفت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928670"/>
            <a:ext cx="2500330" cy="201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4857760"/>
            <a:ext cx="2687953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DSC0079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2928934"/>
            <a:ext cx="2571768" cy="2000264"/>
          </a:xfrm>
          <a:prstGeom prst="rect">
            <a:avLst/>
          </a:prstGeom>
        </p:spPr>
      </p:pic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4286248" y="1071546"/>
            <a:ext cx="4643440" cy="1428760"/>
          </a:xfrm>
          <a:prstGeom prst="rect">
            <a:avLst/>
          </a:prstGeom>
          <a:noFill/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3. بهره گیری از نظرات متخصصین</a:t>
            </a:r>
          </a:p>
          <a:p>
            <a:pPr algn="just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با توجه به تنوع فعالیت های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و تغییرات مستمر آنها، مقرر گردید از تجربیات افراد با سابقه در مسایل ساخت و ساز برای تکمیل فرم ها کمک گرفته شود.</a:t>
            </a:r>
            <a:endParaRPr 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Collaboration-inforec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4000496" cy="5143536"/>
          </a:xfrm>
          <a:prstGeom prst="rect">
            <a:avLst/>
          </a:prstGeom>
        </p:spPr>
      </p:pic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2844" y="2890678"/>
          <a:ext cx="8572560" cy="1752768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40988"/>
                <a:gridCol w="2337376"/>
                <a:gridCol w="2261888"/>
                <a:gridCol w="2232308"/>
              </a:tblGrid>
              <a:tr h="111982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مدرک</a:t>
                      </a:r>
                      <a:r>
                        <a:rPr lang="fa-IR" sz="2000" baseline="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 تحصیلی</a:t>
                      </a:r>
                      <a:endParaRPr lang="fa-IR" sz="20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دکتری/ دانشجوی دکتری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کارشناسی ارشد/ دانشجوی کارشناسی</a:t>
                      </a:r>
                      <a:r>
                        <a:rPr lang="fa-IR" sz="1800" baseline="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 ارشد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کارشناسی/ دانشجوی کارشناسی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</a:tr>
              <a:tr h="632944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تعداد</a:t>
                      </a:r>
                      <a:endParaRPr lang="fa-IR" sz="16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B Titr" pitchFamily="2" charset="-78"/>
                        </a:rPr>
                        <a:t>15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B Titr" pitchFamily="2" charset="-78"/>
                        </a:rPr>
                        <a:t>20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همکاران </a:t>
            </a:r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پروژه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cinemam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3286124"/>
            <a:ext cx="4786346" cy="3400444"/>
          </a:xfrm>
          <a:prstGeom prst="rect">
            <a:avLst/>
          </a:prstGeom>
        </p:spPr>
      </p:pic>
      <p:sp>
        <p:nvSpPr>
          <p:cNvPr id="9" name="Rectangle 8"/>
          <p:cNvSpPr txBox="1">
            <a:spLocks noChangeArrowheads="1"/>
          </p:cNvSpPr>
          <p:nvPr/>
        </p:nvSpPr>
        <p:spPr>
          <a:xfrm>
            <a:off x="571472" y="1285860"/>
            <a:ext cx="8215340" cy="1428760"/>
          </a:xfrm>
          <a:prstGeom prst="rect">
            <a:avLst/>
          </a:prstGeom>
          <a:noFill/>
        </p:spPr>
        <p:txBody>
          <a:bodyPr/>
          <a:lstStyle/>
          <a:p>
            <a:pPr algn="just" rtl="1"/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3.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مشاهده فیلم فعالیت های شرکت</a:t>
            </a:r>
            <a:endParaRPr lang="fa-I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Zar" pitchFamily="2" charset="-78"/>
            </a:endParaRPr>
          </a:p>
          <a:p>
            <a:pPr algn="just" rtl="1"/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به منظور تکمیل نتایج شناسایی خطر و ارزیابی ریسک، فیلم فعالیت های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بویژه فعالیت های اجرایی خطوط لوله به حجم 22 گیگا بایت که توسط پیمانکاران شرکت تهیه شده بود، مورد 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استفاده قرار 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گرفت.</a:t>
            </a:r>
            <a:endParaRPr 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571472" y="1285860"/>
            <a:ext cx="8215340" cy="1428760"/>
          </a:xfrm>
          <a:prstGeom prst="rect">
            <a:avLst/>
          </a:prstGeom>
          <a:noFill/>
        </p:spPr>
        <p:txBody>
          <a:bodyPr/>
          <a:lstStyle/>
          <a:p>
            <a:pPr algn="just" rtl="1"/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Zar" pitchFamily="2" charset="-78"/>
              </a:rPr>
              <a:t>3. آمار و اطلاعات حوادث</a:t>
            </a:r>
          </a:p>
          <a:p>
            <a:pPr algn="just" rtl="1"/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با توجه به نقش بررسی و تجزیه و تحلیل حوادث در شناسایی خطرات احتمالی، آمار و اطلاعات حوادث به منظور شناسایی هر چه بهتر حوادث شغلی مورد استفاده قرار گرفت</a:t>
            </a:r>
            <a:endParaRPr 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786" y="3262316"/>
            <a:ext cx="8327618" cy="3238518"/>
          </a:xfrm>
          <a:prstGeom prst="rect">
            <a:avLst/>
          </a:prstGeom>
        </p:spPr>
      </p:pic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571876"/>
            <a:ext cx="374517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214282" y="0"/>
            <a:ext cx="8643938" cy="3000396"/>
          </a:xfrm>
          <a:prstGeom prst="rect">
            <a:avLst/>
          </a:prstGeom>
          <a:noFill/>
        </p:spPr>
        <p:txBody>
          <a:bodyPr/>
          <a:lstStyle/>
          <a:p>
            <a:pPr rtl="1"/>
            <a:endParaRPr lang="en-US" sz="2800" b="1" dirty="0" smtClean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itchFamily="2" charset="-78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3160" y="3615079"/>
            <a:ext cx="3626492" cy="31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1406" y="1216736"/>
            <a:ext cx="8929718" cy="228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rtl="1">
              <a:spcBef>
                <a:spcPct val="20000"/>
              </a:spcBef>
              <a:defRPr/>
            </a:pP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B Zar" pitchFamily="2" charset="-78"/>
              </a:rPr>
              <a:t>4. انواع عملیات و مشاغل مورد بررسی در این پروژه، به 39 گروه تقسیم بندی شدند که در سه بخش زیر قرار دارند:</a:t>
            </a:r>
          </a:p>
          <a:p>
            <a:pPr lvl="1" algn="just" rtl="1">
              <a:spcBef>
                <a:spcPct val="20000"/>
              </a:spcBef>
              <a:buFont typeface="Wingdings" pitchFamily="2" charset="2"/>
              <a:buChar char="v"/>
              <a:defRPr/>
            </a:pP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پروژه های زیر بنایی و احداث ایستگاههای تقویت فشار و پالایشگاههای گاز</a:t>
            </a:r>
          </a:p>
          <a:p>
            <a:pPr lvl="1" algn="just" rtl="1">
              <a:spcBef>
                <a:spcPct val="20000"/>
              </a:spcBef>
              <a:buFont typeface="Wingdings" pitchFamily="2" charset="2"/>
              <a:buChar char="v"/>
              <a:defRPr/>
            </a:pP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پروژه های احداث خطوط لوله انتقال گاز</a:t>
            </a:r>
          </a:p>
          <a:p>
            <a:pPr lvl="1" algn="just" rtl="1">
              <a:spcBef>
                <a:spcPct val="20000"/>
              </a:spcBef>
              <a:buFont typeface="Wingdings" pitchFamily="2" charset="2"/>
              <a:buChar char="v"/>
              <a:defRPr/>
            </a:pP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فعالیت های خدماتی و اداری </a:t>
            </a: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تجزیه و تحلیل خطرات شغلی و ارزیابی ریسک (ادامه)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14CB8-AE7A-4B02-8B27-053B55C9C19A}" type="slidenum">
              <a:rPr lang="ar-SA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WordArt 10"/>
          <p:cNvSpPr>
            <a:spLocks noChangeArrowheads="1" noChangeShapeType="1" noTextEdit="1"/>
          </p:cNvSpPr>
          <p:nvPr/>
        </p:nvSpPr>
        <p:spPr bwMode="auto">
          <a:xfrm>
            <a:off x="357158" y="2044696"/>
            <a:ext cx="8143932" cy="281306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>
                <a:ln w="19050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cs typeface="B Titr"/>
              </a:rPr>
              <a:t>مراحل اجراي پروژه 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2851144" y="5214950"/>
            <a:ext cx="3006740" cy="1166817"/>
          </a:xfrm>
          <a:prstGeom prst="rect">
            <a:avLst/>
          </a:prstGeom>
          <a:solidFill>
            <a:schemeClr val="bg1"/>
          </a:solidFill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cs typeface="B Titr" pitchFamily="2" charset="-78"/>
              </a:rPr>
              <a:t>بخش دوم</a:t>
            </a:r>
            <a:endParaRPr lang="fa-IR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285750" y="142852"/>
            <a:ext cx="8572530" cy="5811463"/>
            <a:chOff x="285750" y="785795"/>
            <a:chExt cx="8572530" cy="5811463"/>
          </a:xfrm>
        </p:grpSpPr>
        <p:sp>
          <p:nvSpPr>
            <p:cNvPr id="20489" name="AutoShape 16"/>
            <p:cNvSpPr>
              <a:spLocks noChangeArrowheads="1"/>
            </p:cNvSpPr>
            <p:nvPr/>
          </p:nvSpPr>
          <p:spPr bwMode="auto">
            <a:xfrm>
              <a:off x="285750" y="2525291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خطرات شغلی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0" name="AutoShape 17"/>
            <p:cNvSpPr>
              <a:spLocks noChangeArrowheads="1"/>
            </p:cNvSpPr>
            <p:nvPr/>
          </p:nvSpPr>
          <p:spPr bwMode="auto">
            <a:xfrm>
              <a:off x="285750" y="3382547"/>
              <a:ext cx="8572530" cy="59814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و ارزیابی ریسک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4644" name="AutoShape 20"/>
            <p:cNvSpPr>
              <a:spLocks noChangeArrowheads="1"/>
            </p:cNvSpPr>
            <p:nvPr/>
          </p:nvSpPr>
          <p:spPr bwMode="auto">
            <a:xfrm>
              <a:off x="285750" y="5068956"/>
              <a:ext cx="8572530" cy="646061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1">
                <a:defRPr/>
              </a:pPr>
              <a:endParaRPr lang="fa-I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 rtl="1">
                <a:defRPr/>
              </a:pPr>
              <a:r>
                <a:rPr lang="fa-IR" sz="2400" b="1" dirty="0" smtClean="0">
                  <a:solidFill>
                    <a:schemeClr val="tx1"/>
                  </a:solidFill>
                </a:rPr>
                <a:t>مرحله تهیه مقررات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HSE</a:t>
              </a:r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>
                <a:defRPr/>
              </a:pPr>
              <a:endPara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492" name="AutoShape 21"/>
            <p:cNvSpPr>
              <a:spLocks noChangeArrowheads="1"/>
            </p:cNvSpPr>
            <p:nvPr/>
          </p:nvSpPr>
          <p:spPr bwMode="auto">
            <a:xfrm>
              <a:off x="285750" y="6000769"/>
              <a:ext cx="8572530" cy="596489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مرحله تهیه پکیج کامل کامپیوتری</a:t>
              </a:r>
            </a:p>
          </p:txBody>
        </p:sp>
        <p:sp>
          <p:nvSpPr>
            <p:cNvPr id="20493" name="Line 22"/>
            <p:cNvSpPr>
              <a:spLocks noChangeShapeType="1"/>
            </p:cNvSpPr>
            <p:nvPr/>
          </p:nvSpPr>
          <p:spPr bwMode="auto">
            <a:xfrm>
              <a:off x="4546886" y="3025357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586219" y="3882613"/>
              <a:ext cx="0" cy="332117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5" name="Line 25"/>
            <p:cNvSpPr>
              <a:spLocks noChangeShapeType="1"/>
            </p:cNvSpPr>
            <p:nvPr/>
          </p:nvSpPr>
          <p:spPr bwMode="auto">
            <a:xfrm>
              <a:off x="4566552" y="4714885"/>
              <a:ext cx="0" cy="330464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6" name="AutoShape 16"/>
            <p:cNvSpPr>
              <a:spLocks noChangeArrowheads="1"/>
            </p:cNvSpPr>
            <p:nvPr/>
          </p:nvSpPr>
          <p:spPr bwMode="auto">
            <a:xfrm>
              <a:off x="285750" y="166803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انتخاب مواد و روش تحقیق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7" name="Line 22"/>
            <p:cNvSpPr>
              <a:spLocks noChangeShapeType="1"/>
            </p:cNvSpPr>
            <p:nvPr/>
          </p:nvSpPr>
          <p:spPr bwMode="auto">
            <a:xfrm>
              <a:off x="4546886" y="2168101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85750" y="78579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شناخت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9" name="Line 22"/>
            <p:cNvSpPr>
              <a:spLocks noChangeShapeType="1"/>
            </p:cNvSpPr>
            <p:nvPr/>
          </p:nvSpPr>
          <p:spPr bwMode="auto">
            <a:xfrm>
              <a:off x="4546886" y="1310845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</p:grp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85720" y="3571876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استخراج و آنالیز نتایج ارزیابی ریسک، نتیجه گیری و بحث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4572000" y="5857892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72000" y="5000636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285720" y="6190097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ارایه گزارش نهایی</a:t>
            </a:r>
          </a:p>
        </p:txBody>
      </p:sp>
      <p:sp>
        <p:nvSpPr>
          <p:cNvPr id="23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15288" y="3653790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000" b="1" dirty="0" smtClean="0">
                <a:solidFill>
                  <a:schemeClr val="bg1"/>
                </a:solidFill>
              </a:rPr>
              <a:t>       مرحله استخراج و آنالیز نتایج، نتیجه گیری و بحث     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45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5" name="Group 77"/>
          <p:cNvGraphicFramePr>
            <a:graphicFrameLocks noGrp="1"/>
          </p:cNvGraphicFramePr>
          <p:nvPr/>
        </p:nvGraphicFramePr>
        <p:xfrm>
          <a:off x="214283" y="1357298"/>
          <a:ext cx="8786874" cy="5415640"/>
        </p:xfrm>
        <a:graphic>
          <a:graphicData uri="http://schemas.openxmlformats.org/drawingml/2006/table">
            <a:tbl>
              <a:tblPr rtl="1"/>
              <a:tblGrid>
                <a:gridCol w="8786874"/>
              </a:tblGrid>
              <a:tr h="541564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1. عناوین عمليات و فعاليت شغلي</a:t>
                      </a: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a-IR" sz="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B Zar" pitchFamily="2" charset="-78"/>
                      </a:endParaRP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 </a:t>
                      </a:r>
                      <a:r>
                        <a:rPr kumimoji="0" lang="fa-I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در پروژه های زیر بنایی و احداث ایستگاههای</a:t>
                      </a: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 تقویت فشار و پالایشگاههای گاز</a:t>
                      </a: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cs typeface="B Roya" pitchFamily="2" charset="-7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500438"/>
            <a:ext cx="850109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بحث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46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357322"/>
            <a:ext cx="5072098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47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214422"/>
            <a:ext cx="507209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48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214422"/>
            <a:ext cx="5143536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49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214422"/>
            <a:ext cx="514353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14CB8-AE7A-4B02-8B27-053B55C9C19A}" type="slidenum">
              <a:rPr lang="ar-SA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WordArt 10"/>
          <p:cNvSpPr>
            <a:spLocks noChangeArrowheads="1" noChangeShapeType="1" noTextEdit="1"/>
          </p:cNvSpPr>
          <p:nvPr/>
        </p:nvSpPr>
        <p:spPr bwMode="auto">
          <a:xfrm>
            <a:off x="357158" y="2044696"/>
            <a:ext cx="8143932" cy="281306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>
                <a:ln w="19050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cs typeface="B Titr"/>
              </a:rPr>
              <a:t>مراحل اجراي پروژه 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2851144" y="5214950"/>
            <a:ext cx="3006740" cy="1166817"/>
          </a:xfrm>
          <a:prstGeom prst="rect">
            <a:avLst/>
          </a:prstGeom>
          <a:solidFill>
            <a:schemeClr val="bg1"/>
          </a:solidFill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cs typeface="B Titr" pitchFamily="2" charset="-78"/>
              </a:rPr>
              <a:t>بخش اول</a:t>
            </a:r>
            <a:endParaRPr lang="fa-IR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50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214422"/>
            <a:ext cx="514353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51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285884"/>
            <a:ext cx="5072098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52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1258588"/>
            <a:ext cx="5143504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2857496"/>
            <a:ext cx="37862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1">
              <a:lnSpc>
                <a:spcPct val="150000"/>
              </a:lnSpc>
              <a:spcBef>
                <a:spcPct val="20000"/>
              </a:spcBef>
            </a:pP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عناوین </a:t>
            </a:r>
            <a:r>
              <a:rPr lang="fa-IR" sz="2400" b="1" dirty="0" smtClean="0">
                <a:solidFill>
                  <a:schemeClr val="bg1"/>
                </a:solidFill>
                <a:cs typeface="B Zar" pitchFamily="2" charset="-78"/>
              </a:rPr>
              <a:t>عمليات و فعاليت شغلي در پروژه های ساختمانی، و زیربنایی و احداث ایستگاههای تقویت فشار و پالایشگاههای گاز</a:t>
            </a:r>
            <a:endParaRPr lang="en-US" sz="2400" b="1" dirty="0" smtClean="0">
              <a:solidFill>
                <a:schemeClr val="bg1"/>
              </a:solidFill>
              <a:cs typeface="B Za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53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103501" name="Group 77"/>
          <p:cNvGraphicFramePr>
            <a:graphicFrameLocks noGrp="1"/>
          </p:cNvGraphicFramePr>
          <p:nvPr/>
        </p:nvGraphicFramePr>
        <p:xfrm>
          <a:off x="214283" y="1285860"/>
          <a:ext cx="8786874" cy="5500726"/>
        </p:xfrm>
        <a:graphic>
          <a:graphicData uri="http://schemas.openxmlformats.org/drawingml/2006/table">
            <a:tbl>
              <a:tblPr rtl="1"/>
              <a:tblGrid>
                <a:gridCol w="8786874"/>
              </a:tblGrid>
              <a:tr h="5500726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B Titr" pitchFamily="2" charset="-78"/>
                      </a:endParaRP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2</a:t>
                      </a: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. عناوین عمليات ها و فعاليت شغلي در پروژه های </a:t>
                      </a: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a-I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B Zar" pitchFamily="2" charset="-78"/>
                      </a:endParaRP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Zar" pitchFamily="2" charset="-78"/>
                        </a:rPr>
                        <a:t>احداث خطوط لوله انتقال گاز</a:t>
                      </a: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cs typeface="B Roya" pitchFamily="2" charset="-7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70" y="3929066"/>
            <a:ext cx="7072330" cy="251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54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285860"/>
            <a:ext cx="478634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00628" y="3002348"/>
            <a:ext cx="4000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spcBef>
                <a:spcPct val="20000"/>
              </a:spcBef>
            </a:pPr>
            <a:r>
              <a:rPr lang="fa-IR" b="1" dirty="0" smtClean="0">
                <a:solidFill>
                  <a:schemeClr val="bg1"/>
                </a:solidFill>
              </a:rPr>
              <a:t>عناوین عمليات </a:t>
            </a:r>
            <a:r>
              <a:rPr lang="fa-IR" b="1" dirty="0" smtClean="0">
                <a:solidFill>
                  <a:schemeClr val="bg1"/>
                </a:solidFill>
              </a:rPr>
              <a:t>و </a:t>
            </a:r>
            <a:r>
              <a:rPr lang="fa-IR" b="1" dirty="0" smtClean="0">
                <a:solidFill>
                  <a:schemeClr val="bg1"/>
                </a:solidFill>
              </a:rPr>
              <a:t>فعاليت شغلي در پروژه </a:t>
            </a:r>
            <a:r>
              <a:rPr lang="fa-IR" b="1" dirty="0" smtClean="0">
                <a:solidFill>
                  <a:schemeClr val="bg1"/>
                </a:solidFill>
              </a:rPr>
              <a:t>های احداث </a:t>
            </a:r>
            <a:r>
              <a:rPr lang="fa-IR" b="1" dirty="0" smtClean="0">
                <a:solidFill>
                  <a:schemeClr val="bg1"/>
                </a:solidFill>
              </a:rPr>
              <a:t>خطوط لوله انتقال گاز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55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285860"/>
            <a:ext cx="4786346" cy="546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3002348"/>
            <a:ext cx="4000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spcBef>
                <a:spcPct val="20000"/>
              </a:spcBef>
            </a:pPr>
            <a:r>
              <a:rPr lang="fa-IR" b="1" dirty="0" smtClean="0">
                <a:solidFill>
                  <a:schemeClr val="bg1"/>
                </a:solidFill>
              </a:rPr>
              <a:t>عناوین عمليات </a:t>
            </a:r>
            <a:r>
              <a:rPr lang="fa-IR" b="1" dirty="0" smtClean="0">
                <a:solidFill>
                  <a:schemeClr val="bg1"/>
                </a:solidFill>
              </a:rPr>
              <a:t>و </a:t>
            </a:r>
            <a:r>
              <a:rPr lang="fa-IR" b="1" dirty="0" smtClean="0">
                <a:solidFill>
                  <a:schemeClr val="bg1"/>
                </a:solidFill>
              </a:rPr>
              <a:t>فعاليت شغلي در پروژه </a:t>
            </a:r>
            <a:r>
              <a:rPr lang="fa-IR" b="1" dirty="0" smtClean="0">
                <a:solidFill>
                  <a:schemeClr val="bg1"/>
                </a:solidFill>
              </a:rPr>
              <a:t>های احداث </a:t>
            </a:r>
            <a:r>
              <a:rPr lang="fa-IR" b="1" dirty="0" smtClean="0">
                <a:solidFill>
                  <a:schemeClr val="bg1"/>
                </a:solidFill>
              </a:rPr>
              <a:t>خطوط لوله انتقال گاز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56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000240"/>
            <a:ext cx="485778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43504" y="3002348"/>
            <a:ext cx="4000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spcBef>
                <a:spcPct val="20000"/>
              </a:spcBef>
            </a:pPr>
            <a:r>
              <a:rPr lang="fa-IR" b="1" dirty="0" smtClean="0">
                <a:solidFill>
                  <a:schemeClr val="bg1"/>
                </a:solidFill>
              </a:rPr>
              <a:t>عناوین عمليات </a:t>
            </a:r>
            <a:r>
              <a:rPr lang="fa-IR" b="1" dirty="0" smtClean="0">
                <a:solidFill>
                  <a:schemeClr val="bg1"/>
                </a:solidFill>
              </a:rPr>
              <a:t>و </a:t>
            </a:r>
            <a:r>
              <a:rPr lang="fa-IR" b="1" dirty="0" smtClean="0">
                <a:solidFill>
                  <a:schemeClr val="bg1"/>
                </a:solidFill>
              </a:rPr>
              <a:t>فعاليت شغلي در پروژه </a:t>
            </a:r>
            <a:r>
              <a:rPr lang="fa-IR" b="1" dirty="0" smtClean="0">
                <a:solidFill>
                  <a:schemeClr val="bg1"/>
                </a:solidFill>
              </a:rPr>
              <a:t>های احداث </a:t>
            </a:r>
            <a:r>
              <a:rPr lang="fa-IR" b="1" dirty="0" smtClean="0">
                <a:solidFill>
                  <a:schemeClr val="bg1"/>
                </a:solidFill>
              </a:rPr>
              <a:t>خطوط لوله انتقال گاز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57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103501" name="Group 77"/>
          <p:cNvGraphicFramePr>
            <a:graphicFrameLocks noGrp="1"/>
          </p:cNvGraphicFramePr>
          <p:nvPr/>
        </p:nvGraphicFramePr>
        <p:xfrm>
          <a:off x="214283" y="1285860"/>
          <a:ext cx="8786874" cy="5500726"/>
        </p:xfrm>
        <a:graphic>
          <a:graphicData uri="http://schemas.openxmlformats.org/drawingml/2006/table">
            <a:tbl>
              <a:tblPr rtl="1"/>
              <a:tblGrid>
                <a:gridCol w="8786874"/>
              </a:tblGrid>
              <a:tr h="5500726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a-I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B Titr" pitchFamily="2" charset="-78"/>
                      </a:endParaRP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Titr" pitchFamily="2" charset="-78"/>
                        </a:rPr>
                        <a:t>3. عناوین </a:t>
                      </a: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Titr" pitchFamily="2" charset="-78"/>
                        </a:rPr>
                        <a:t>عمليات </a:t>
                      </a: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Titr" pitchFamily="2" charset="-78"/>
                        </a:rPr>
                        <a:t>و فعاليت </a:t>
                      </a: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Titr" pitchFamily="2" charset="-78"/>
                        </a:rPr>
                        <a:t>شغلي </a:t>
                      </a:r>
                      <a:r>
                        <a:rPr kumimoji="0" lang="fa-IR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B Titr" pitchFamily="2" charset="-78"/>
                        </a:rPr>
                        <a:t>در فعالیت های اداری و خدماتی</a:t>
                      </a:r>
                      <a:endParaRPr kumimoji="0" lang="fa-IR" sz="4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B Titr" pitchFamily="2" charset="-78"/>
                      </a:endParaRP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cs typeface="B Roya" pitchFamily="2" charset="-7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 descr="imagesCAZCP0K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604" y="3071810"/>
            <a:ext cx="5500716" cy="34162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58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071546"/>
            <a:ext cx="571504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57884" y="3115575"/>
            <a:ext cx="32147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spcBef>
                <a:spcPct val="20000"/>
              </a:spcBef>
            </a:pP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عناوین عمليات </a:t>
            </a: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و </a:t>
            </a:r>
            <a:r>
              <a:rPr lang="fa-IR" sz="2800" b="1" dirty="0" smtClean="0">
                <a:solidFill>
                  <a:schemeClr val="bg1"/>
                </a:solidFill>
                <a:cs typeface="B Zar" pitchFamily="2" charset="-78"/>
              </a:rPr>
              <a:t>فعاليت شغلی در فعالیت های اداری و خدماتی</a:t>
            </a: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59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416" y="6046608"/>
            <a:ext cx="7688008" cy="7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83787" y="1201151"/>
            <a:ext cx="8643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rtl="1">
              <a:spcBef>
                <a:spcPct val="20000"/>
              </a:spcBef>
            </a:pPr>
            <a:r>
              <a:rPr lang="fa-IR" b="1" dirty="0" smtClean="0">
                <a:solidFill>
                  <a:schemeClr val="bg1"/>
                </a:solidFill>
              </a:rPr>
              <a:t>4. نمونه ای از فرم های تکمیل شده</a:t>
            </a:r>
            <a:endParaRPr lang="fa-IR" sz="3600" b="1" dirty="0" smtClean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414" y="1857363"/>
            <a:ext cx="7679067" cy="420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85750" y="142852"/>
            <a:ext cx="8572530" cy="5811463"/>
            <a:chOff x="285750" y="785795"/>
            <a:chExt cx="8572530" cy="5811463"/>
          </a:xfrm>
        </p:grpSpPr>
        <p:sp>
          <p:nvSpPr>
            <p:cNvPr id="20489" name="AutoShape 16"/>
            <p:cNvSpPr>
              <a:spLocks noChangeArrowheads="1"/>
            </p:cNvSpPr>
            <p:nvPr/>
          </p:nvSpPr>
          <p:spPr bwMode="auto">
            <a:xfrm>
              <a:off x="285750" y="2525291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خطرات شغلی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0" name="AutoShape 17"/>
            <p:cNvSpPr>
              <a:spLocks noChangeArrowheads="1"/>
            </p:cNvSpPr>
            <p:nvPr/>
          </p:nvSpPr>
          <p:spPr bwMode="auto">
            <a:xfrm>
              <a:off x="285750" y="3382547"/>
              <a:ext cx="8572530" cy="59814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و ارزیابی ریسک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4644" name="AutoShape 20"/>
            <p:cNvSpPr>
              <a:spLocks noChangeArrowheads="1"/>
            </p:cNvSpPr>
            <p:nvPr/>
          </p:nvSpPr>
          <p:spPr bwMode="auto">
            <a:xfrm>
              <a:off x="285750" y="5068956"/>
              <a:ext cx="8572530" cy="646061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1">
                <a:defRPr/>
              </a:pPr>
              <a:endParaRPr lang="fa-I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 rtl="1">
                <a:defRPr/>
              </a:pPr>
              <a:r>
                <a:rPr lang="fa-IR" sz="2400" b="1" dirty="0" smtClean="0">
                  <a:solidFill>
                    <a:schemeClr val="tx1"/>
                  </a:solidFill>
                </a:rPr>
                <a:t>مرحله تهیه مقررات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HSE</a:t>
              </a:r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>
                <a:defRPr/>
              </a:pPr>
              <a:endPara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492" name="AutoShape 21"/>
            <p:cNvSpPr>
              <a:spLocks noChangeArrowheads="1"/>
            </p:cNvSpPr>
            <p:nvPr/>
          </p:nvSpPr>
          <p:spPr bwMode="auto">
            <a:xfrm>
              <a:off x="285750" y="6000769"/>
              <a:ext cx="8572530" cy="596489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مرحله تهیه پکیج کامل کامپیوتری</a:t>
              </a:r>
            </a:p>
          </p:txBody>
        </p:sp>
        <p:sp>
          <p:nvSpPr>
            <p:cNvPr id="20493" name="Line 22"/>
            <p:cNvSpPr>
              <a:spLocks noChangeShapeType="1"/>
            </p:cNvSpPr>
            <p:nvPr/>
          </p:nvSpPr>
          <p:spPr bwMode="auto">
            <a:xfrm>
              <a:off x="4546886" y="3025357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586219" y="3882613"/>
              <a:ext cx="0" cy="332117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5" name="Line 25"/>
            <p:cNvSpPr>
              <a:spLocks noChangeShapeType="1"/>
            </p:cNvSpPr>
            <p:nvPr/>
          </p:nvSpPr>
          <p:spPr bwMode="auto">
            <a:xfrm>
              <a:off x="4566552" y="4714885"/>
              <a:ext cx="0" cy="330464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6" name="AutoShape 16"/>
            <p:cNvSpPr>
              <a:spLocks noChangeArrowheads="1"/>
            </p:cNvSpPr>
            <p:nvPr/>
          </p:nvSpPr>
          <p:spPr bwMode="auto">
            <a:xfrm>
              <a:off x="285750" y="166803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انتخاب مواد و روش تحقیق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7" name="Line 22"/>
            <p:cNvSpPr>
              <a:spLocks noChangeShapeType="1"/>
            </p:cNvSpPr>
            <p:nvPr/>
          </p:nvSpPr>
          <p:spPr bwMode="auto">
            <a:xfrm>
              <a:off x="4546886" y="2168101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85750" y="78579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شناخت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9" name="Line 22"/>
            <p:cNvSpPr>
              <a:spLocks noChangeShapeType="1"/>
            </p:cNvSpPr>
            <p:nvPr/>
          </p:nvSpPr>
          <p:spPr bwMode="auto">
            <a:xfrm>
              <a:off x="4546886" y="1310845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</p:grp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85720" y="3571876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استخراج و آنالیز نتایج، نتیجه گیری و بحث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4572000" y="5857892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72000" y="5000636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285720" y="6190097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ارایه گزارش نهایی</a:t>
            </a:r>
          </a:p>
        </p:txBody>
      </p:sp>
      <p:sp>
        <p:nvSpPr>
          <p:cNvPr id="23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85720" y="227964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</a:rPr>
              <a:t>   مرحله      شناخت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60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42" y="6046608"/>
            <a:ext cx="7643834" cy="7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928802"/>
            <a:ext cx="764386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00364" y="1272589"/>
            <a:ext cx="5500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rtl="1">
              <a:spcBef>
                <a:spcPct val="20000"/>
              </a:spcBef>
            </a:pPr>
            <a:r>
              <a:rPr lang="fa-IR" b="1" dirty="0" smtClean="0">
                <a:solidFill>
                  <a:schemeClr val="bg1"/>
                </a:solidFill>
              </a:rPr>
              <a:t>4. نمونه ای از فرم های تکمیل شده</a:t>
            </a:r>
            <a:endParaRPr lang="fa-IR" sz="3600" b="1" dirty="0" smtClean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5720" y="2643181"/>
          <a:ext cx="8572560" cy="404488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83970"/>
                <a:gridCol w="1501538"/>
                <a:gridCol w="1005841"/>
                <a:gridCol w="1134369"/>
                <a:gridCol w="1073421"/>
                <a:gridCol w="1073421"/>
              </a:tblGrid>
              <a:tr h="111982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نوع پروژه</a:t>
                      </a:r>
                      <a:endParaRPr lang="fa-IR" sz="20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Job Categories</a:t>
                      </a:r>
                      <a:endParaRPr lang="fa-IR" sz="1800" dirty="0" smtClean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  <a:p>
                      <a:pPr algn="ctr" rtl="0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(Operations)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Duties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Tasks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Hazards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Pages</a:t>
                      </a:r>
                      <a:endParaRPr lang="fa-IR" sz="18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</a:tr>
              <a:tr h="1022447">
                <a:tc>
                  <a:txBody>
                    <a:bodyPr/>
                    <a:lstStyle/>
                    <a:p>
                      <a:pPr algn="ctr" rtl="1"/>
                      <a:r>
                        <a:rPr lang="fa-IR" sz="1600" b="1" dirty="0" smtClean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B Titr" pitchFamily="2" charset="-78"/>
                        </a:rPr>
                        <a:t>پروژه های زیربنایی، احداث و توسعه </a:t>
                      </a:r>
                    </a:p>
                    <a:p>
                      <a:pPr algn="ctr" rtl="1"/>
                      <a:endParaRPr lang="fa-IR" sz="1600" b="1" dirty="0" smtClean="0">
                        <a:solidFill>
                          <a:schemeClr val="tx1"/>
                        </a:solidFill>
                        <a:latin typeface="Arial"/>
                        <a:ea typeface="Times New Roman"/>
                        <a:cs typeface="B Titr" pitchFamily="2" charset="-78"/>
                      </a:endParaRPr>
                    </a:p>
                    <a:p>
                      <a:pPr algn="ctr" rtl="1"/>
                      <a:r>
                        <a:rPr lang="fa-IR" sz="1600" b="1" dirty="0" smtClean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B Titr" pitchFamily="2" charset="-78"/>
                        </a:rPr>
                        <a:t>ايستگاههاي تقويت فشار گاز و پالايشگاهها</a:t>
                      </a:r>
                      <a:endParaRPr lang="fa-IR" sz="16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18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162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810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1997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372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592370">
                <a:tc>
                  <a:txBody>
                    <a:bodyPr/>
                    <a:lstStyle/>
                    <a:p>
                      <a:pPr algn="ctr" rtl="1"/>
                      <a:r>
                        <a:rPr lang="fa-IR" sz="1600" b="1" dirty="0" smtClean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B Titr" pitchFamily="2" charset="-78"/>
                        </a:rPr>
                        <a:t>احداث خطوط لوله انتقال گاز </a:t>
                      </a:r>
                      <a:endParaRPr lang="fa-IR" sz="16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18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41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206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1165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264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632944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فعالیت های اداری و خدماتی</a:t>
                      </a:r>
                      <a:endParaRPr lang="fa-IR" sz="16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14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68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148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29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B Titr"/>
                        <a:cs typeface="B Titr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632944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 smtClean="0">
                          <a:solidFill>
                            <a:schemeClr val="tx1"/>
                          </a:solidFill>
                          <a:cs typeface="B Titr" pitchFamily="2" charset="-78"/>
                        </a:rPr>
                        <a:t>مجموع</a:t>
                      </a:r>
                      <a:endParaRPr lang="fa-IR" sz="1600" dirty="0">
                        <a:solidFill>
                          <a:schemeClr val="tx1"/>
                        </a:solidFill>
                        <a:cs typeface="B Titr" pitchFamily="2" charset="-78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B Titr"/>
                          <a:cs typeface="B Titr" pitchFamily="2" charset="-78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B Titr" pitchFamily="2" charset="-78"/>
                        </a:rPr>
                        <a:t>217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B Titr" pitchFamily="2" charset="-78"/>
                        </a:rPr>
                        <a:t>1084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B Titr" pitchFamily="2" charset="-78"/>
                        </a:rPr>
                        <a:t>3310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B Titr" pitchFamily="2" charset="-78"/>
                        </a:rPr>
                        <a:t>665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/>
                        <a:cs typeface="B Titr" pitchFamily="2" charset="-78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4282" y="1142984"/>
            <a:ext cx="8929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b="1" dirty="0" smtClean="0">
                <a:solidFill>
                  <a:schemeClr val="bg1"/>
                </a:solidFill>
              </a:rPr>
              <a:t>5. تعداد عمليات، فعاليت هاي شغلي، وظايف و خطرات شناسايي شده در پروژه هاي شركت مهندسي و توسعه گاز ايران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425" y="2028847"/>
            <a:ext cx="46291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14282" y="1344027"/>
            <a:ext cx="8929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sz="2800" b="1" dirty="0" smtClean="0">
                <a:solidFill>
                  <a:schemeClr val="accent2"/>
                </a:solidFill>
                <a:cs typeface="B Zar" pitchFamily="2" charset="-78"/>
              </a:rPr>
              <a:t>6</a:t>
            </a:r>
            <a:r>
              <a:rPr lang="fa-IR" sz="2800" b="1" dirty="0" smtClean="0">
                <a:solidFill>
                  <a:schemeClr val="accent2"/>
                </a:solidFill>
                <a:cs typeface="B Zar" pitchFamily="2" charset="-78"/>
              </a:rPr>
              <a:t>. </a:t>
            </a:r>
            <a:r>
              <a:rPr lang="fa-IR" sz="2800" b="1" dirty="0" smtClean="0">
                <a:solidFill>
                  <a:schemeClr val="accent2"/>
                </a:solidFill>
                <a:cs typeface="B Zar" pitchFamily="2" charset="-78"/>
              </a:rPr>
              <a:t>نمونه ای از نتایج آنالیز خطرات شغلی در عملیات رادیوگرافی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4282" y="1357298"/>
            <a:ext cx="892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/>
            <a:r>
              <a:rPr lang="fa-IR" sz="2400" b="1" dirty="0" smtClean="0">
                <a:solidFill>
                  <a:schemeClr val="accent2"/>
                </a:solidFill>
                <a:cs typeface="B Zar" pitchFamily="2" charset="-78"/>
              </a:rPr>
              <a:t>7. </a:t>
            </a:r>
            <a:r>
              <a:rPr lang="fa-IR" sz="2400" b="1" dirty="0" smtClean="0">
                <a:solidFill>
                  <a:schemeClr val="accent2"/>
                </a:solidFill>
                <a:cs typeface="B Zar" pitchFamily="2" charset="-78"/>
              </a:rPr>
              <a:t>نمونه ای از نتایج ارزیابی ریسک در فعالیت های مختلف اجرای اسکلت فلزی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607" y="1905023"/>
            <a:ext cx="662466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158" y="1142984"/>
            <a:ext cx="842963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rtl="1"/>
            <a:r>
              <a:rPr lang="fa-IR" sz="3600" b="1" dirty="0" smtClean="0">
                <a:solidFill>
                  <a:schemeClr val="bg1"/>
                </a:solidFill>
              </a:rPr>
              <a:t>6. دوره های آموزشی مورد نیاز</a:t>
            </a:r>
          </a:p>
          <a:p>
            <a:pPr lvl="0" algn="just" rtl="1"/>
            <a:endParaRPr lang="fa-IR" sz="3600" b="1" dirty="0" smtClean="0">
              <a:solidFill>
                <a:schemeClr val="bg1"/>
              </a:solidFill>
            </a:endParaRPr>
          </a:p>
          <a:p>
            <a:pPr algn="just" rtl="1"/>
            <a:r>
              <a:rPr lang="fa-IR" sz="3600" b="1" dirty="0" smtClean="0">
                <a:solidFill>
                  <a:schemeClr val="bg1"/>
                </a:solidFill>
              </a:rPr>
              <a:t>7. وسایل حفاظت فردی مورد نیاز</a:t>
            </a:r>
          </a:p>
          <a:p>
            <a:pPr lvl="0" algn="ctr" rtl="1"/>
            <a:endParaRPr lang="fa-IR" b="1" dirty="0" smtClean="0">
              <a:solidFill>
                <a:schemeClr val="bg1"/>
              </a:solidFill>
            </a:endParaRPr>
          </a:p>
          <a:p>
            <a:pPr lvl="0" algn="just" rtl="1"/>
            <a:r>
              <a:rPr lang="fa-IR" b="1" dirty="0" smtClean="0">
                <a:solidFill>
                  <a:schemeClr val="bg1"/>
                </a:solidFill>
              </a:rPr>
              <a:t>دوره های آموزشی و وسایل حفاظت فردی مورد نیاز براساس </a:t>
            </a:r>
            <a:r>
              <a:rPr lang="en-US" b="1" dirty="0" smtClean="0">
                <a:solidFill>
                  <a:schemeClr val="bg1"/>
                </a:solidFill>
              </a:rPr>
              <a:t>Task Analysis</a:t>
            </a:r>
            <a:r>
              <a:rPr lang="fa-IR" b="1" dirty="0" smtClean="0">
                <a:solidFill>
                  <a:schemeClr val="bg1"/>
                </a:solidFill>
              </a:rPr>
              <a:t> انجام شده و نیازسنجی بعمل آمده هنگام ارایه راهکارهای اصلاحی و کنترل های پیشنهادی، برای کلیه فعالیت ها تعیین گردید.  </a:t>
            </a:r>
          </a:p>
          <a:p>
            <a:pPr lvl="0" algn="ctr" rtl="1"/>
            <a:endParaRPr lang="fa-IR" b="1" dirty="0" smtClean="0">
              <a:solidFill>
                <a:schemeClr val="bg1"/>
              </a:solidFill>
            </a:endParaRPr>
          </a:p>
          <a:p>
            <a:pPr lvl="0" algn="just" rtl="1"/>
            <a:endParaRPr lang="fa-IR" b="1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b="1" dirty="0" smtClean="0">
              <a:solidFill>
                <a:srgbClr val="FFFF00"/>
              </a:solidFill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مرحله استخراج و آنالیز نتایج، نتیجه گیری و </a:t>
            </a:r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بحث (ادامه)</a:t>
            </a:r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285750" y="142852"/>
            <a:ext cx="8572530" cy="5811463"/>
            <a:chOff x="285750" y="785795"/>
            <a:chExt cx="8572530" cy="5811463"/>
          </a:xfrm>
        </p:grpSpPr>
        <p:sp>
          <p:nvSpPr>
            <p:cNvPr id="20489" name="AutoShape 16"/>
            <p:cNvSpPr>
              <a:spLocks noChangeArrowheads="1"/>
            </p:cNvSpPr>
            <p:nvPr/>
          </p:nvSpPr>
          <p:spPr bwMode="auto">
            <a:xfrm>
              <a:off x="285750" y="2525291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خطرات شغلی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0" name="AutoShape 17"/>
            <p:cNvSpPr>
              <a:spLocks noChangeArrowheads="1"/>
            </p:cNvSpPr>
            <p:nvPr/>
          </p:nvSpPr>
          <p:spPr bwMode="auto">
            <a:xfrm>
              <a:off x="285750" y="3382547"/>
              <a:ext cx="8572530" cy="59814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و ارزیابی ریسک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4644" name="AutoShape 20"/>
            <p:cNvSpPr>
              <a:spLocks noChangeArrowheads="1"/>
            </p:cNvSpPr>
            <p:nvPr/>
          </p:nvSpPr>
          <p:spPr bwMode="auto">
            <a:xfrm>
              <a:off x="285750" y="5068956"/>
              <a:ext cx="8572530" cy="646061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1">
                <a:defRPr/>
              </a:pPr>
              <a:endParaRPr lang="fa-I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 rtl="1">
                <a:defRPr/>
              </a:pPr>
              <a:r>
                <a:rPr lang="fa-IR" sz="2400" b="1" dirty="0" smtClean="0">
                  <a:solidFill>
                    <a:schemeClr val="tx1"/>
                  </a:solidFill>
                </a:rPr>
                <a:t>مرحله تهیه مقررات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HSE</a:t>
              </a:r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>
                <a:defRPr/>
              </a:pPr>
              <a:endPara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492" name="AutoShape 21"/>
            <p:cNvSpPr>
              <a:spLocks noChangeArrowheads="1"/>
            </p:cNvSpPr>
            <p:nvPr/>
          </p:nvSpPr>
          <p:spPr bwMode="auto">
            <a:xfrm>
              <a:off x="285750" y="6000769"/>
              <a:ext cx="8572530" cy="596489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مرحله تهیه پکیج کامل کامپیوتری</a:t>
              </a:r>
            </a:p>
          </p:txBody>
        </p:sp>
        <p:sp>
          <p:nvSpPr>
            <p:cNvPr id="20493" name="Line 22"/>
            <p:cNvSpPr>
              <a:spLocks noChangeShapeType="1"/>
            </p:cNvSpPr>
            <p:nvPr/>
          </p:nvSpPr>
          <p:spPr bwMode="auto">
            <a:xfrm>
              <a:off x="4546886" y="3025357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586219" y="3882613"/>
              <a:ext cx="0" cy="332117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5" name="Line 25"/>
            <p:cNvSpPr>
              <a:spLocks noChangeShapeType="1"/>
            </p:cNvSpPr>
            <p:nvPr/>
          </p:nvSpPr>
          <p:spPr bwMode="auto">
            <a:xfrm>
              <a:off x="4566552" y="4714885"/>
              <a:ext cx="0" cy="330464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6" name="AutoShape 16"/>
            <p:cNvSpPr>
              <a:spLocks noChangeArrowheads="1"/>
            </p:cNvSpPr>
            <p:nvPr/>
          </p:nvSpPr>
          <p:spPr bwMode="auto">
            <a:xfrm>
              <a:off x="285750" y="166803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انتخاب مواد و روش تحقیق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7" name="Line 22"/>
            <p:cNvSpPr>
              <a:spLocks noChangeShapeType="1"/>
            </p:cNvSpPr>
            <p:nvPr/>
          </p:nvSpPr>
          <p:spPr bwMode="auto">
            <a:xfrm>
              <a:off x="4546886" y="2168101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85750" y="78579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شناخت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9" name="Line 22"/>
            <p:cNvSpPr>
              <a:spLocks noChangeShapeType="1"/>
            </p:cNvSpPr>
            <p:nvPr/>
          </p:nvSpPr>
          <p:spPr bwMode="auto">
            <a:xfrm>
              <a:off x="4546886" y="1310845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</p:grp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85720" y="3571876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استخراج و آنالیز نتایج ارزیابی ریسک، نتیجه گیری و بحث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4572000" y="5857892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72000" y="5000636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285720" y="6190097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ارایه گزارش نهایی</a:t>
            </a:r>
          </a:p>
        </p:txBody>
      </p:sp>
      <p:sp>
        <p:nvSpPr>
          <p:cNvPr id="22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85720" y="4497398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</a:rPr>
              <a:t>       مرحله تهیه مجموعه راهنما و مقررات </a:t>
            </a:r>
            <a:r>
              <a:rPr lang="en-US" sz="3600" dirty="0" smtClean="0">
                <a:solidFill>
                  <a:schemeClr val="bg1"/>
                </a:solidFill>
              </a:rPr>
              <a:t>HSE</a:t>
            </a:r>
            <a:r>
              <a:rPr lang="fa-IR" sz="3600" dirty="0" smtClean="0">
                <a:solidFill>
                  <a:schemeClr val="bg1"/>
                </a:solidFill>
              </a:rPr>
              <a:t>    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15288" y="5426092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000" b="1" dirty="0" smtClean="0">
                <a:solidFill>
                  <a:schemeClr val="bg1"/>
                </a:solidFill>
              </a:rPr>
              <a:t>       مرحله تهیه پکیج کامل کامپیوتری     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0" y="1142984"/>
            <a:ext cx="9072534" cy="2928958"/>
          </a:xfrm>
          <a:prstGeom prst="rect">
            <a:avLst/>
          </a:prstGeom>
          <a:noFill/>
        </p:spPr>
        <p:txBody>
          <a:bodyPr/>
          <a:lstStyle/>
          <a:p>
            <a:pPr marL="514350" indent="-514350" rtl="1"/>
            <a:r>
              <a:rPr lang="fa-IR" sz="3600" b="1" dirty="0" smtClean="0">
                <a:solidFill>
                  <a:schemeClr val="bg1"/>
                </a:solidFill>
              </a:rPr>
              <a:t>1. فرایند </a:t>
            </a:r>
            <a:r>
              <a:rPr lang="fa-IR" sz="3600" b="1" dirty="0" smtClean="0">
                <a:solidFill>
                  <a:schemeClr val="bg1"/>
                </a:solidFill>
              </a:rPr>
              <a:t>تدوین مجموعه راهنما و مقررات</a:t>
            </a:r>
          </a:p>
          <a:p>
            <a:pPr marL="514350" indent="-514350" rtl="1">
              <a:buFontTx/>
              <a:buChar char="-"/>
            </a:pPr>
            <a:endParaRPr lang="fa-IR" sz="800" b="1" dirty="0" smtClean="0">
              <a:solidFill>
                <a:schemeClr val="bg1"/>
              </a:solidFill>
            </a:endParaRPr>
          </a:p>
          <a:p>
            <a:pPr marL="971550" lvl="1" indent="-514350" rtl="1">
              <a:lnSpc>
                <a:spcPct val="150000"/>
              </a:lnSpc>
              <a:buFont typeface="Wingdings" pitchFamily="2" charset="2"/>
              <a:buChar char="Ø"/>
            </a:pPr>
            <a:r>
              <a:rPr lang="fa-IR" sz="2800" b="1" dirty="0" smtClean="0">
                <a:solidFill>
                  <a:schemeClr val="bg1"/>
                </a:solidFill>
              </a:rPr>
              <a:t>آموزش </a:t>
            </a:r>
            <a:r>
              <a:rPr lang="fa-IR" sz="2800" b="1" dirty="0" smtClean="0">
                <a:solidFill>
                  <a:schemeClr val="bg1"/>
                </a:solidFill>
              </a:rPr>
              <a:t>نحوه تدوین مقررات و راهنما </a:t>
            </a:r>
          </a:p>
          <a:p>
            <a:pPr marL="971550" lvl="1" indent="-514350" rtl="1">
              <a:lnSpc>
                <a:spcPct val="150000"/>
              </a:lnSpc>
              <a:buFont typeface="Wingdings" pitchFamily="2" charset="2"/>
              <a:buChar char="Ø"/>
            </a:pPr>
            <a:r>
              <a:rPr lang="fa-IR" sz="2800" b="1" dirty="0" smtClean="0">
                <a:solidFill>
                  <a:schemeClr val="bg1"/>
                </a:solidFill>
              </a:rPr>
              <a:t>کنترل و تایید مرحله به مرحله مقررات و راهنماهای تهیه شده</a:t>
            </a:r>
          </a:p>
          <a:p>
            <a:pPr marL="971550" lvl="1" indent="-514350" rtl="1">
              <a:lnSpc>
                <a:spcPct val="150000"/>
              </a:lnSpc>
              <a:buFont typeface="Wingdings" pitchFamily="2" charset="2"/>
              <a:buChar char="Ø"/>
            </a:pPr>
            <a:r>
              <a:rPr lang="fa-IR" sz="2800" b="1" dirty="0" smtClean="0">
                <a:solidFill>
                  <a:schemeClr val="bg1"/>
                </a:solidFill>
              </a:rPr>
              <a:t>انجام اصلاحات مورد نیاز و تایید توسط گروه دوم کارشناسان تیم پژوهشی</a:t>
            </a:r>
          </a:p>
          <a:p>
            <a:pPr marL="971550" lvl="1" indent="-514350" rtl="1">
              <a:lnSpc>
                <a:spcPct val="150000"/>
              </a:lnSpc>
              <a:buFont typeface="Wingdings" pitchFamily="2" charset="2"/>
              <a:buChar char="Ø"/>
            </a:pPr>
            <a:r>
              <a:rPr lang="fa-IR" sz="2800" b="1" dirty="0" smtClean="0">
                <a:solidFill>
                  <a:schemeClr val="bg1"/>
                </a:solidFill>
              </a:rPr>
              <a:t>ارسال نتایج به شرکت مهندسی و توسعه گاز جهت تایید نهایی و دریافت بازخورد لازم</a:t>
            </a:r>
          </a:p>
          <a:p>
            <a:pPr marL="971550" lvl="1" indent="-514350" rtl="1">
              <a:lnSpc>
                <a:spcPct val="150000"/>
              </a:lnSpc>
              <a:buFont typeface="Wingdings" pitchFamily="2" charset="2"/>
              <a:buChar char="Ø"/>
            </a:pPr>
            <a:r>
              <a:rPr lang="fa-IR" sz="2800" b="1" dirty="0" smtClean="0">
                <a:solidFill>
                  <a:schemeClr val="bg1"/>
                </a:solidFill>
              </a:rPr>
              <a:t>انجام اصلاحات نهایی و ارسال به شرکت</a:t>
            </a:r>
          </a:p>
          <a:p>
            <a:pPr rtl="1">
              <a:buFont typeface="Arial" pitchFamily="34" charset="0"/>
              <a:buChar char="•"/>
            </a:pPr>
            <a:endParaRPr lang="en-US" sz="3000" b="1" dirty="0" smtClean="0">
              <a:solidFill>
                <a:schemeClr val="bg1"/>
              </a:solidFill>
            </a:endParaRPr>
          </a:p>
          <a:p>
            <a:pPr rtl="1">
              <a:buFont typeface="Arial" pitchFamily="34" charset="0"/>
              <a:buChar char="•"/>
            </a:pPr>
            <a:endParaRPr lang="en-US" sz="3000" b="1" dirty="0" smtClean="0">
              <a:solidFill>
                <a:schemeClr val="bg1"/>
              </a:solidFill>
            </a:endParaRPr>
          </a:p>
        </p:txBody>
      </p:sp>
      <p:sp>
        <p:nvSpPr>
          <p:cNvPr id="5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8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8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8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</a:t>
            </a: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4286256"/>
            <a:ext cx="335758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928662" y="1142984"/>
            <a:ext cx="8143872" cy="2928958"/>
          </a:xfrm>
          <a:prstGeom prst="rect">
            <a:avLst/>
          </a:prstGeom>
          <a:noFill/>
        </p:spPr>
        <p:txBody>
          <a:bodyPr/>
          <a:lstStyle/>
          <a:p>
            <a:pPr marL="514350" indent="-514350" rtl="1"/>
            <a:r>
              <a:rPr lang="fa-IR" sz="3600" b="1" dirty="0" smtClean="0">
                <a:solidFill>
                  <a:schemeClr val="bg1"/>
                </a:solidFill>
              </a:rPr>
              <a:t>2. تعداد مقررات و راهنمای تهیه شده</a:t>
            </a:r>
            <a:endParaRPr lang="fa-IR" sz="3600" b="1" dirty="0" smtClean="0">
              <a:solidFill>
                <a:schemeClr val="bg1"/>
              </a:solidFill>
            </a:endParaRPr>
          </a:p>
          <a:p>
            <a:pPr marL="514350" indent="-514350" rtl="1"/>
            <a:endParaRPr lang="fa-IR" sz="800" b="1" dirty="0" smtClean="0">
              <a:solidFill>
                <a:schemeClr val="bg1"/>
              </a:solidFill>
            </a:endParaRPr>
          </a:p>
          <a:p>
            <a:pPr marL="514350" indent="-514350" rtl="1">
              <a:lnSpc>
                <a:spcPct val="150000"/>
              </a:lnSpc>
            </a:pPr>
            <a:r>
              <a:rPr lang="fa-IR" sz="3000" b="1" dirty="0" smtClean="0">
                <a:solidFill>
                  <a:schemeClr val="bg1"/>
                </a:solidFill>
              </a:rPr>
              <a:t>	</a:t>
            </a:r>
            <a:r>
              <a:rPr lang="fa-IR" sz="3000" b="1" dirty="0" smtClean="0">
                <a:solidFill>
                  <a:schemeClr val="bg1"/>
                </a:solidFill>
              </a:rPr>
              <a:t>تعداد 30 جلد مقررات و 30 جلد راهنما در حال تهیه توسط اعضای تیم تحقیق می باشد به طوری که تعداد صفحات مجموعه مقررات و راهنمای تهیه شده تا حال حاضر، بالغ بر 3000 صفحه می رسد.</a:t>
            </a:r>
            <a:endParaRPr lang="en-US" sz="3000" b="1" dirty="0" smtClean="0">
              <a:solidFill>
                <a:schemeClr val="bg1"/>
              </a:solidFill>
            </a:endParaRPr>
          </a:p>
          <a:p>
            <a:pPr rtl="1">
              <a:buFont typeface="Arial" pitchFamily="34" charset="0"/>
              <a:buChar char="•"/>
            </a:pPr>
            <a:endParaRPr lang="en-US" sz="3000" b="1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600" b="1" dirty="0" smtClean="0">
              <a:solidFill>
                <a:srgbClr val="FFFF00"/>
              </a:solidFill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6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 (ادامه)</a:t>
            </a:r>
          </a:p>
          <a:p>
            <a:pPr algn="just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174" y="1857363"/>
          <a:ext cx="8882982" cy="5000637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1218"/>
                <a:gridCol w="8001764"/>
              </a:tblGrid>
              <a:tr h="517307">
                <a:tc>
                  <a:txBody>
                    <a:bodyPr/>
                    <a:lstStyle/>
                    <a:p>
                      <a:pPr algn="ctr" rtl="1"/>
                      <a:r>
                        <a:rPr lang="fa-IR" b="1" dirty="0" smtClean="0">
                          <a:cs typeface="B Titr" pitchFamily="2" charset="-78"/>
                        </a:rPr>
                        <a:t>رديف</a:t>
                      </a:r>
                      <a:endParaRPr lang="fa-IR" b="1" dirty="0"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 smtClean="0">
                          <a:cs typeface="B Titr" pitchFamily="2" charset="-78"/>
                        </a:rPr>
                        <a:t>عنوان </a:t>
                      </a:r>
                      <a:endParaRPr lang="fa-IR" sz="2400" b="1" dirty="0">
                        <a:cs typeface="B Titr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ايمني کار در ارتفاع</a:t>
                      </a:r>
                      <a:r>
                        <a:rPr lang="fa-IR" sz="2000" b="1" baseline="0" dirty="0" smtClean="0">
                          <a:cs typeface="B Roya" pitchFamily="2" charset="-78"/>
                        </a:rPr>
                        <a:t> و حفاظت از سقوط</a:t>
                      </a:r>
                      <a:endParaRPr lang="fa-IR" sz="2000" b="1" dirty="0" smtClean="0">
                        <a:cs typeface="B Roya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ايمني رادیوگرافی و کار با مواد رادیو اکتیو</a:t>
                      </a: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3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ايمني حفاری و گودبرداری</a:t>
                      </a: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4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ايمني کار با جرثقیل ها</a:t>
                      </a:r>
                      <a:r>
                        <a:rPr lang="fa-IR" sz="2000" b="1" baseline="0" dirty="0" smtClean="0">
                          <a:cs typeface="B Roya" pitchFamily="2" charset="-78"/>
                        </a:rPr>
                        <a:t> و</a:t>
                      </a:r>
                      <a:r>
                        <a:rPr lang="fa-IR" sz="2000" b="1" dirty="0" smtClean="0">
                          <a:cs typeface="B Roya" pitchFamily="2" charset="-78"/>
                        </a:rPr>
                        <a:t> بالابرها</a:t>
                      </a: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5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بهداشت حرفه 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6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بهداشت محیط زیست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B Roya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7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ايمني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کارهای برقی و الکتریکی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B Roya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8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مجوزهای کاری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B Roya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9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پله ها و نردبان ها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4833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10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مواد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 شیمیایی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 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- سولفيد هيدرو‍ژن و غيره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600" b="1" dirty="0" smtClean="0">
              <a:solidFill>
                <a:srgbClr val="FFFF00"/>
              </a:solidFill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6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 (ادامه)</a:t>
            </a:r>
          </a:p>
          <a:p>
            <a:pPr algn="just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600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860" y="1285860"/>
            <a:ext cx="6429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3. عناوين </a:t>
            </a:r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مجموعه راهنما و مقررات</a:t>
            </a:r>
            <a:endParaRPr lang="fa-IR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174" y="2000237"/>
          <a:ext cx="8882982" cy="485776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1218"/>
                <a:gridCol w="8001764"/>
              </a:tblGrid>
              <a:tr h="485062">
                <a:tc>
                  <a:txBody>
                    <a:bodyPr/>
                    <a:lstStyle/>
                    <a:p>
                      <a:pPr algn="ctr" rtl="1"/>
                      <a:r>
                        <a:rPr lang="fa-IR" b="1" dirty="0" smtClean="0">
                          <a:cs typeface="B Titr" pitchFamily="2" charset="-78"/>
                        </a:rPr>
                        <a:t>رديف</a:t>
                      </a:r>
                      <a:endParaRPr lang="fa-IR" b="1" dirty="0">
                        <a:cs typeface="B Titr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 smtClean="0">
                          <a:cs typeface="B Titr" pitchFamily="2" charset="-78"/>
                        </a:rPr>
                        <a:t>عنوان</a:t>
                      </a:r>
                      <a:endParaRPr lang="fa-IR" sz="2400" b="1" dirty="0">
                        <a:cs typeface="B Titr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11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پیشگیری و حفاظت از حریق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12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یمنی داربست بندی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13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آتشباری و استفاده از مواد منفجره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14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جوشکاری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،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برشکاری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 و ساخت سازه های فلزی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15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کار با ابزارهای دستی و ماشینی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16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تست فشار</a:t>
                      </a:r>
                      <a:endParaRPr lang="fa-IR" sz="2000" b="1" dirty="0" smtClean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17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کار در فضای بسته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18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ارگونومی در محیط کار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19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در عملیات تخریب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727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20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وسایل حفاظت فردی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600" b="1" dirty="0" smtClean="0">
              <a:solidFill>
                <a:srgbClr val="FFFF00"/>
              </a:solidFill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6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 (ادامه)</a:t>
            </a:r>
          </a:p>
          <a:p>
            <a:pPr algn="just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6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285860"/>
            <a:ext cx="6429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3. عناوين </a:t>
            </a:r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مجموعه راهنما و </a:t>
            </a:r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مقررات (ادامه)</a:t>
            </a:r>
            <a:endParaRPr lang="fa-IR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0BFA07-E53C-4BFD-ABDD-2F263EE6AC0A}" type="slidenum">
              <a:rPr lang="ar-SA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 bwMode="auto">
          <a:xfrm>
            <a:off x="214346" y="1142984"/>
            <a:ext cx="914400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just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28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B Zar" pitchFamily="2" charset="-78"/>
              </a:rPr>
              <a:t>      1. بررسی فعالیت های اجرایی شرکت</a:t>
            </a:r>
          </a:p>
          <a:p>
            <a:pPr marL="609600" indent="-609600" algn="just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28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B Zar" pitchFamily="2" charset="-78"/>
              </a:rPr>
              <a:t>	2. جمع آوری اطلاعات اولیه</a:t>
            </a:r>
          </a:p>
          <a:p>
            <a:pPr marL="609600" indent="-609600" algn="just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28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B Zar" pitchFamily="2" charset="-78"/>
              </a:rPr>
              <a:t>	3. انجام مطالعات مقدماتی</a:t>
            </a:r>
          </a:p>
          <a:p>
            <a:pPr marL="609600" indent="-609600" algn="just" rtl="1">
              <a:lnSpc>
                <a:spcPct val="150000"/>
              </a:lnSpc>
              <a:spcBef>
                <a:spcPct val="20000"/>
              </a:spcBef>
              <a:defRPr/>
            </a:pPr>
            <a:endParaRPr lang="en-US" sz="28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B Zar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4143380"/>
            <a:ext cx="357190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150697"/>
            <a:ext cx="4000528" cy="2564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714488"/>
            <a:ext cx="3929090" cy="2286016"/>
          </a:xfrm>
          <a:prstGeom prst="rect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pic>
        <p:nvPicPr>
          <p:cNvPr id="10" name="Picture 9" descr="Site-Inspection.jpg"/>
          <p:cNvPicPr>
            <a:picLocks noChangeAspect="1"/>
          </p:cNvPicPr>
          <p:nvPr/>
        </p:nvPicPr>
        <p:blipFill>
          <a:blip r:embed="rId5" cstate="print">
            <a:lum bright="-16000" contrast="31000"/>
          </a:blip>
          <a:stretch>
            <a:fillRect/>
          </a:stretch>
        </p:blipFill>
        <p:spPr>
          <a:xfrm>
            <a:off x="3063880" y="3000372"/>
            <a:ext cx="2151062" cy="2151062"/>
          </a:xfrm>
          <a:prstGeom prst="rect">
            <a:avLst/>
          </a:prstGeom>
        </p:spPr>
      </p:pic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شناخت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174" y="2000236"/>
          <a:ext cx="8882982" cy="483386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1218"/>
                <a:gridCol w="8001764"/>
              </a:tblGrid>
              <a:tr h="485925">
                <a:tc>
                  <a:txBody>
                    <a:bodyPr/>
                    <a:lstStyle/>
                    <a:p>
                      <a:pPr algn="ctr" rtl="1"/>
                      <a:r>
                        <a:rPr lang="fa-IR" b="1" dirty="0" smtClean="0">
                          <a:cs typeface="B Titr" pitchFamily="2" charset="-78"/>
                        </a:rPr>
                        <a:t>رديف</a:t>
                      </a:r>
                      <a:endParaRPr lang="fa-IR" b="1" dirty="0">
                        <a:cs typeface="B Titr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 smtClean="0">
                          <a:cs typeface="B Titr" pitchFamily="2" charset="-78"/>
                        </a:rPr>
                        <a:t>عنوان</a:t>
                      </a:r>
                      <a:endParaRPr lang="fa-IR" sz="2400" b="1" dirty="0">
                        <a:cs typeface="B Titr" pitchFamily="2" charset="-78"/>
                      </a:endParaRPr>
                    </a:p>
                  </a:txBody>
                  <a:tcPr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21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معاینات پزشکی و کمک های اولیه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22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رانندگی و کار با ماشین آلات سنگین</a:t>
                      </a:r>
                      <a:r>
                        <a:rPr kumimoji="0" lang="fa-I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 و </a:t>
                      </a:r>
                      <a:r>
                        <a:rPr kumimoji="0" lang="ar-SA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 جابجایی و حمل و نقل تجهیزات سنگین</a:t>
                      </a:r>
                      <a:endParaRPr lang="fa-IR" sz="16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23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گازها و مایعات تحت فشار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24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نشانه ها، علایم و موانع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25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بتن ریزی، قالب بندی و عملیات بنایی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26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م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قابله با شرایط اضطراری</a:t>
                      </a:r>
                      <a:endParaRPr lang="fa-IR" sz="2000" b="1" dirty="0" smtClean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27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بررسی حوادث ناشی از کار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28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عبور از رودخانه ها و جاده ها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29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همسایگان</a:t>
                      </a:r>
                      <a:r>
                        <a:rPr kumimoji="0" lang="fa-I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- تاسيسات در حال بهره برداري نفت و گاز و ...</a:t>
                      </a:r>
                      <a:endParaRPr lang="fa-IR" sz="2000" b="1" dirty="0" smtClean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  <a:tr h="434794">
                <a:tc>
                  <a:txBody>
                    <a:bodyPr/>
                    <a:lstStyle/>
                    <a:p>
                      <a:pPr algn="ctr" rtl="1"/>
                      <a:r>
                        <a:rPr lang="fa-IR" sz="2000" b="1" dirty="0" smtClean="0">
                          <a:cs typeface="B Roya" pitchFamily="2" charset="-78"/>
                        </a:rPr>
                        <a:t>30</a:t>
                      </a:r>
                      <a:endParaRPr lang="fa-IR" sz="2000" b="1" dirty="0">
                        <a:cs typeface="B Roya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dirty="0" smtClean="0">
                          <a:cs typeface="B Roya" pitchFamily="2" charset="-78"/>
                        </a:rPr>
                        <a:t>مجموعه راهنما و مقررات </a:t>
                      </a:r>
                      <a:r>
                        <a:rPr kumimoji="0" lang="ar-SA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B Roya" pitchFamily="2" charset="-78"/>
                        </a:rPr>
                        <a:t>ایمنی کار در زمین های باتلاقی</a:t>
                      </a:r>
                      <a:endParaRPr lang="fa-IR" sz="2000" b="1" dirty="0" smtClean="0">
                        <a:cs typeface="B Roya" pitchFamily="2" charset="-7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600" b="1" dirty="0" smtClean="0">
              <a:solidFill>
                <a:srgbClr val="FFFF00"/>
              </a:solidFill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6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 (ادامه)</a:t>
            </a:r>
          </a:p>
          <a:p>
            <a:pPr algn="just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6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285860"/>
            <a:ext cx="6429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3. عناوين </a:t>
            </a:r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مجموعه راهنما و </a:t>
            </a:r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مقررات (ادامه)</a:t>
            </a:r>
            <a:endParaRPr lang="fa-IR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214282" y="142852"/>
            <a:ext cx="8858312" cy="3286148"/>
          </a:xfrm>
          <a:prstGeom prst="rect">
            <a:avLst/>
          </a:prstGeom>
          <a:noFill/>
        </p:spPr>
        <p:txBody>
          <a:bodyPr/>
          <a:lstStyle/>
          <a:p>
            <a:pPr algn="just" rtl="1"/>
            <a:endParaRPr lang="fa-IR" sz="3600" b="1" dirty="0" smtClean="0">
              <a:solidFill>
                <a:schemeClr val="bg1"/>
              </a:solidFill>
            </a:endParaRPr>
          </a:p>
          <a:p>
            <a:pPr algn="just" rtl="1"/>
            <a:endParaRPr lang="fa-IR" sz="3600" b="1" dirty="0" smtClean="0">
              <a:solidFill>
                <a:schemeClr val="bg1"/>
              </a:solidFill>
            </a:endParaRPr>
          </a:p>
          <a:p>
            <a:pPr algn="just" rtl="1"/>
            <a:r>
              <a:rPr lang="fa-IR" sz="3600" b="1" dirty="0" smtClean="0">
                <a:solidFill>
                  <a:schemeClr val="bg1"/>
                </a:solidFill>
                <a:cs typeface="B Zar" pitchFamily="2" charset="-78"/>
              </a:rPr>
              <a:t>4. </a:t>
            </a:r>
            <a:r>
              <a:rPr lang="en-US" sz="3600" b="1" dirty="0" smtClean="0">
                <a:solidFill>
                  <a:schemeClr val="bg1"/>
                </a:solidFill>
                <a:cs typeface="B Zar" pitchFamily="2" charset="-78"/>
              </a:rPr>
              <a:t>Package </a:t>
            </a:r>
            <a:r>
              <a:rPr lang="fa-IR" sz="3600" b="1" dirty="0" smtClean="0">
                <a:solidFill>
                  <a:schemeClr val="bg1"/>
                </a:solidFill>
                <a:cs typeface="B Zar" pitchFamily="2" charset="-78"/>
              </a:rPr>
              <a:t> کامپیوتری</a:t>
            </a:r>
          </a:p>
          <a:p>
            <a:pPr algn="just" rtl="1"/>
            <a:r>
              <a:rPr lang="fa-IR" b="1" dirty="0" smtClean="0">
                <a:solidFill>
                  <a:schemeClr val="bg1"/>
                </a:solidFill>
              </a:rPr>
              <a:t>با </a:t>
            </a:r>
            <a:r>
              <a:rPr lang="fa-IR" b="1" dirty="0" smtClean="0">
                <a:solidFill>
                  <a:schemeClr val="bg1"/>
                </a:solidFill>
              </a:rPr>
              <a:t>تكميل مجموعه راهنما و مقررات، برنامه ريزي هاي لازم به منظور تهيه پكيج كامل كامپيوتري به منظور دسترسي مناسب به كليه بخش هاي پروژه انجام خواهد شد.</a:t>
            </a:r>
          </a:p>
          <a:p>
            <a:pPr algn="just" rtl="1"/>
            <a:endParaRPr lang="en-US" sz="3600" b="1" dirty="0" smtClean="0">
              <a:solidFill>
                <a:schemeClr val="bg1"/>
              </a:solidFill>
            </a:endParaRPr>
          </a:p>
          <a:p>
            <a:pPr algn="just" rtl="1"/>
            <a:endParaRPr lang="en-US" sz="3600" b="1" dirty="0" smtClean="0">
              <a:solidFill>
                <a:schemeClr val="bg1"/>
              </a:solidFill>
            </a:endParaRPr>
          </a:p>
          <a:p>
            <a:pPr algn="just" rtl="1"/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3500438"/>
            <a:ext cx="907259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600" b="1" dirty="0" smtClean="0">
              <a:solidFill>
                <a:srgbClr val="FFFF00"/>
              </a:solidFill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6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 (ادامه)</a:t>
            </a:r>
          </a:p>
          <a:p>
            <a:pPr algn="just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600" b="1" dirty="0">
              <a:solidFill>
                <a:srgbClr val="FFFF00"/>
              </a:solidFill>
            </a:endParaRPr>
          </a:p>
        </p:txBody>
      </p:sp>
      <p:pic>
        <p:nvPicPr>
          <p:cNvPr id="5" name="Picture 4" descr="images.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" y="3500437"/>
            <a:ext cx="3347613" cy="32160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16"/>
          <p:cNvSpPr>
            <a:spLocks noChangeArrowheads="1"/>
          </p:cNvSpPr>
          <p:nvPr/>
        </p:nvSpPr>
        <p:spPr bwMode="auto">
          <a:xfrm>
            <a:off x="285750" y="2000240"/>
            <a:ext cx="8572500" cy="4786323"/>
          </a:xfrm>
          <a:prstGeom prst="bevel">
            <a:avLst>
              <a:gd name="adj" fmla="val 4958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1" algn="justLow" rtl="1" eaLnBrk="0" hangingPunct="0">
              <a:tabLst>
                <a:tab pos="914400" algn="l"/>
              </a:tabLst>
            </a:pPr>
            <a:r>
              <a:rPr lang="fa-IR" b="1" dirty="0" smtClean="0">
                <a:solidFill>
                  <a:schemeClr val="tx1"/>
                </a:solidFill>
              </a:rPr>
              <a:t>پکیج کامل کامپیوتری حاوی موضوعات ذیل می باشد:</a:t>
            </a: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 smtClean="0">
                <a:solidFill>
                  <a:schemeClr val="tx1"/>
                </a:solidFill>
              </a:rPr>
              <a:t>فعالیت </a:t>
            </a:r>
            <a:r>
              <a:rPr lang="fa-IR" sz="2800" b="1" dirty="0">
                <a:solidFill>
                  <a:schemeClr val="tx1"/>
                </a:solidFill>
              </a:rPr>
              <a:t>های شغلی آنالیز شده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>
                <a:solidFill>
                  <a:schemeClr val="tx1"/>
                </a:solidFill>
              </a:rPr>
              <a:t> مراحل انجام کار 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>
                <a:solidFill>
                  <a:schemeClr val="tx1"/>
                </a:solidFill>
              </a:rPr>
              <a:t>خطرات احتمالی در هر یک از مراحل کار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>
                <a:solidFill>
                  <a:schemeClr val="tx1"/>
                </a:solidFill>
              </a:rPr>
              <a:t> احتمال خطر و پیامد احتمالی حادثه در شغل مورد آنالیز 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>
                <a:solidFill>
                  <a:schemeClr val="tx1"/>
                </a:solidFill>
              </a:rPr>
              <a:t>وضعیت ریسک 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>
                <a:solidFill>
                  <a:schemeClr val="tx1"/>
                </a:solidFill>
              </a:rPr>
              <a:t>چگونگی تصمیم گیری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>
                <a:solidFill>
                  <a:schemeClr val="tx1"/>
                </a:solidFill>
              </a:rPr>
              <a:t>راهکارها و پیشنهادات لازم در هر یک از مراحل کار </a:t>
            </a:r>
            <a:endParaRPr lang="en-US" sz="2800" b="1" dirty="0">
              <a:solidFill>
                <a:schemeClr val="tx1"/>
              </a:solidFill>
            </a:endParaRPr>
          </a:p>
          <a:p>
            <a:pPr lvl="1" algn="justLow" rtl="1" eaLnBrk="0" hangingPunct="0">
              <a:buFontTx/>
              <a:buAutoNum type="arabicPeriod"/>
              <a:tabLst>
                <a:tab pos="914400" algn="l"/>
              </a:tabLst>
            </a:pPr>
            <a:r>
              <a:rPr lang="fa-IR" sz="2800" b="1" dirty="0" smtClean="0">
                <a:solidFill>
                  <a:schemeClr val="tx1"/>
                </a:solidFill>
              </a:rPr>
              <a:t> مقررات و راهنمای </a:t>
            </a:r>
            <a:r>
              <a:rPr lang="fa-IR" sz="2800" b="1" dirty="0">
                <a:solidFill>
                  <a:schemeClr val="tx1"/>
                </a:solidFill>
              </a:rPr>
              <a:t>ایمنی مربوطه </a:t>
            </a:r>
          </a:p>
        </p:txBody>
      </p:sp>
      <p:sp>
        <p:nvSpPr>
          <p:cNvPr id="4" name="AutoShape 17"/>
          <p:cNvSpPr>
            <a:spLocks noChangeArrowheads="1"/>
          </p:cNvSpPr>
          <p:nvPr/>
        </p:nvSpPr>
        <p:spPr bwMode="auto">
          <a:xfrm>
            <a:off x="0" y="136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600" b="1" dirty="0" smtClean="0">
              <a:solidFill>
                <a:srgbClr val="FFFF00"/>
              </a:solidFill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مرحله تهیه مجموعه راهنما و مقررات </a:t>
            </a:r>
            <a:r>
              <a:rPr lang="en-US" sz="2600" b="1" dirty="0" smtClean="0">
                <a:solidFill>
                  <a:srgbClr val="FFFF00"/>
                </a:solidFill>
                <a:cs typeface="B Titr" pitchFamily="2" charset="-78"/>
              </a:rPr>
              <a:t>HSE</a:t>
            </a:r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و پکیج کامل کامپیوتری (ادامه)</a:t>
            </a:r>
          </a:p>
          <a:p>
            <a:pPr algn="just" rtl="1"/>
            <a:r>
              <a:rPr lang="fa-IR" sz="2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6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285860"/>
            <a:ext cx="6429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b="1" dirty="0" smtClean="0">
                <a:solidFill>
                  <a:schemeClr val="bg1"/>
                </a:solidFill>
                <a:cs typeface="B Zar" pitchFamily="2" charset="-78"/>
              </a:rPr>
              <a:t>3. محتویات پکیج کامل کامپیوتری</a:t>
            </a:r>
            <a:endParaRPr lang="fa-IR" dirty="0">
              <a:solidFill>
                <a:schemeClr val="bg1"/>
              </a:solidFill>
              <a:cs typeface="B Za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285750" y="142852"/>
            <a:ext cx="8572530" cy="5811463"/>
            <a:chOff x="285750" y="785795"/>
            <a:chExt cx="8572530" cy="5811463"/>
          </a:xfrm>
        </p:grpSpPr>
        <p:sp>
          <p:nvSpPr>
            <p:cNvPr id="20489" name="AutoShape 16"/>
            <p:cNvSpPr>
              <a:spLocks noChangeArrowheads="1"/>
            </p:cNvSpPr>
            <p:nvPr/>
          </p:nvSpPr>
          <p:spPr bwMode="auto">
            <a:xfrm>
              <a:off x="285750" y="2525291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خطرات شغلی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0" name="AutoShape 17"/>
            <p:cNvSpPr>
              <a:spLocks noChangeArrowheads="1"/>
            </p:cNvSpPr>
            <p:nvPr/>
          </p:nvSpPr>
          <p:spPr bwMode="auto">
            <a:xfrm>
              <a:off x="285750" y="3382547"/>
              <a:ext cx="8572530" cy="59814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و ارزیابی ریسک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4644" name="AutoShape 20"/>
            <p:cNvSpPr>
              <a:spLocks noChangeArrowheads="1"/>
            </p:cNvSpPr>
            <p:nvPr/>
          </p:nvSpPr>
          <p:spPr bwMode="auto">
            <a:xfrm>
              <a:off x="285750" y="5068956"/>
              <a:ext cx="8572530" cy="646061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1">
                <a:defRPr/>
              </a:pPr>
              <a:endParaRPr lang="fa-I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 rtl="1">
                <a:defRPr/>
              </a:pPr>
              <a:r>
                <a:rPr lang="fa-IR" sz="2400" b="1" dirty="0" smtClean="0">
                  <a:solidFill>
                    <a:schemeClr val="tx1"/>
                  </a:solidFill>
                </a:rPr>
                <a:t>مرحله تهیه مقررات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HSE</a:t>
              </a:r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>
                <a:defRPr/>
              </a:pPr>
              <a:endPara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492" name="AutoShape 21"/>
            <p:cNvSpPr>
              <a:spLocks noChangeArrowheads="1"/>
            </p:cNvSpPr>
            <p:nvPr/>
          </p:nvSpPr>
          <p:spPr bwMode="auto">
            <a:xfrm>
              <a:off x="285750" y="6000769"/>
              <a:ext cx="8572530" cy="596489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مرحله تهیه پکیج کامل کامپیوتری</a:t>
              </a:r>
            </a:p>
          </p:txBody>
        </p:sp>
        <p:sp>
          <p:nvSpPr>
            <p:cNvPr id="20493" name="Line 22"/>
            <p:cNvSpPr>
              <a:spLocks noChangeShapeType="1"/>
            </p:cNvSpPr>
            <p:nvPr/>
          </p:nvSpPr>
          <p:spPr bwMode="auto">
            <a:xfrm>
              <a:off x="4546886" y="3025357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586219" y="3882613"/>
              <a:ext cx="0" cy="332117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5" name="Line 25"/>
            <p:cNvSpPr>
              <a:spLocks noChangeShapeType="1"/>
            </p:cNvSpPr>
            <p:nvPr/>
          </p:nvSpPr>
          <p:spPr bwMode="auto">
            <a:xfrm>
              <a:off x="4566552" y="4714885"/>
              <a:ext cx="0" cy="330464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6" name="AutoShape 16"/>
            <p:cNvSpPr>
              <a:spLocks noChangeArrowheads="1"/>
            </p:cNvSpPr>
            <p:nvPr/>
          </p:nvSpPr>
          <p:spPr bwMode="auto">
            <a:xfrm>
              <a:off x="285750" y="166803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انتخاب مواد و روش تحقیق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7" name="Line 22"/>
            <p:cNvSpPr>
              <a:spLocks noChangeShapeType="1"/>
            </p:cNvSpPr>
            <p:nvPr/>
          </p:nvSpPr>
          <p:spPr bwMode="auto">
            <a:xfrm>
              <a:off x="4546886" y="2168101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85750" y="78579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شناخت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9" name="Line 22"/>
            <p:cNvSpPr>
              <a:spLocks noChangeShapeType="1"/>
            </p:cNvSpPr>
            <p:nvPr/>
          </p:nvSpPr>
          <p:spPr bwMode="auto">
            <a:xfrm>
              <a:off x="4546886" y="1310845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</p:grp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85720" y="3571876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استخراج و آنالیز نتایج ارزیابی ریسک، نتیجه گیری و بحث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4572000" y="5857892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72000" y="5000636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285720" y="6190097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ارایه گزارش نهایی</a:t>
            </a:r>
          </a:p>
        </p:txBody>
      </p:sp>
      <p:sp>
        <p:nvSpPr>
          <p:cNvPr id="23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15288" y="6256052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000" b="1" dirty="0" smtClean="0">
                <a:solidFill>
                  <a:schemeClr val="bg1"/>
                </a:solidFill>
              </a:rPr>
              <a:t>       مرحله ارایه گزارش نهایی    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3500430" y="1071546"/>
            <a:ext cx="5429258" cy="5286412"/>
          </a:xfrm>
          <a:prstGeom prst="rect">
            <a:avLst/>
          </a:prstGeom>
          <a:noFill/>
        </p:spPr>
        <p:txBody>
          <a:bodyPr/>
          <a:lstStyle/>
          <a:p>
            <a:pPr lvl="0" rtl="1">
              <a:lnSpc>
                <a:spcPct val="150000"/>
              </a:lnSpc>
            </a:pPr>
            <a:r>
              <a:rPr lang="fa-IR" sz="4000" b="1" dirty="0" smtClean="0">
                <a:solidFill>
                  <a:schemeClr val="bg1"/>
                </a:solidFill>
              </a:rPr>
              <a:t>1. نتایج </a:t>
            </a:r>
            <a:r>
              <a:rPr lang="fa-IR" sz="4000" b="1" dirty="0" smtClean="0">
                <a:solidFill>
                  <a:schemeClr val="bg1"/>
                </a:solidFill>
              </a:rPr>
              <a:t>پروژه: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</a:t>
            </a:r>
            <a:r>
              <a:rPr lang="fa-IR" sz="3000" b="1" dirty="0" smtClean="0">
                <a:solidFill>
                  <a:schemeClr val="bg1"/>
                </a:solidFill>
              </a:rPr>
              <a:t>لیست عملیات ها و فعالیت های شغلی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مراحل انجام فعالیت های شغلی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خطرات هر یک از فعالیت ها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نوع خطرات و حوادث احتمالی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تکرار، شدت و سطح ریسک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اقدامات کنترلی مورد نیاز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lum bright="16000" contrast="18000"/>
          </a:blip>
          <a:srcRect/>
          <a:stretch>
            <a:fillRect/>
          </a:stretch>
        </p:blipFill>
        <p:spPr bwMode="auto">
          <a:xfrm>
            <a:off x="71406" y="1000108"/>
            <a:ext cx="3357586" cy="584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utoShape 17"/>
          <p:cNvSpPr>
            <a:spLocks noChangeArrowheads="1"/>
          </p:cNvSpPr>
          <p:nvPr/>
        </p:nvSpPr>
        <p:spPr bwMode="auto">
          <a:xfrm>
            <a:off x="0" y="30470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3600" b="1" dirty="0" smtClean="0">
              <a:solidFill>
                <a:srgbClr val="FFFF00"/>
              </a:solidFill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ارایه گزارش نهایی</a:t>
            </a:r>
          </a:p>
          <a:p>
            <a:pPr algn="just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2742364"/>
            <a:ext cx="5072098" cy="404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142844" y="1214422"/>
            <a:ext cx="8786844" cy="4929188"/>
          </a:xfrm>
          <a:prstGeom prst="rect">
            <a:avLst/>
          </a:prstGeom>
          <a:noFill/>
        </p:spPr>
        <p:txBody>
          <a:bodyPr/>
          <a:lstStyle/>
          <a:p>
            <a:pPr lvl="0" rtl="1">
              <a:lnSpc>
                <a:spcPct val="150000"/>
              </a:lnSpc>
            </a:pPr>
            <a:r>
              <a:rPr lang="fa-IR" sz="4000" b="1" dirty="0" smtClean="0">
                <a:solidFill>
                  <a:schemeClr val="bg1"/>
                </a:solidFill>
              </a:rPr>
              <a:t>1. نتایج </a:t>
            </a:r>
            <a:r>
              <a:rPr lang="fa-IR" sz="4000" b="1" dirty="0" smtClean="0">
                <a:solidFill>
                  <a:schemeClr val="bg1"/>
                </a:solidFill>
              </a:rPr>
              <a:t>پروژه (ادامه)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لیست وسایل حفاظت فردی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لیست دوره های آموزشی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مقررات </a:t>
            </a:r>
            <a:r>
              <a:rPr lang="en-US" b="1" dirty="0" smtClean="0">
                <a:solidFill>
                  <a:schemeClr val="bg1"/>
                </a:solidFill>
              </a:rPr>
              <a:t>HSE</a:t>
            </a:r>
            <a:endParaRPr lang="fa-IR" b="1" dirty="0" smtClean="0">
              <a:solidFill>
                <a:schemeClr val="bg1"/>
              </a:solidFill>
            </a:endParaRP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راهنمای </a:t>
            </a:r>
            <a:r>
              <a:rPr lang="en-US" b="1" dirty="0" smtClean="0">
                <a:solidFill>
                  <a:schemeClr val="bg1"/>
                </a:solidFill>
              </a:rPr>
              <a:t>HSE</a:t>
            </a:r>
            <a:endParaRPr lang="fa-IR" b="1" dirty="0" smtClean="0">
              <a:solidFill>
                <a:schemeClr val="bg1"/>
              </a:solidFill>
            </a:endParaRP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چک لیست های </a:t>
            </a:r>
            <a:r>
              <a:rPr lang="en-US" b="1" dirty="0" smtClean="0">
                <a:solidFill>
                  <a:schemeClr val="bg1"/>
                </a:solidFill>
              </a:rPr>
              <a:t>HSE</a:t>
            </a:r>
            <a:r>
              <a:rPr lang="fa-IR" b="1" dirty="0" smtClean="0">
                <a:solidFill>
                  <a:schemeClr val="bg1"/>
                </a:solidFill>
              </a:rPr>
              <a:t> </a:t>
            </a:r>
          </a:p>
          <a:p>
            <a:pPr lvl="0" rtl="1">
              <a:lnSpc>
                <a:spcPct val="150000"/>
              </a:lnSpc>
              <a:buFont typeface="Wingdings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</a:rPr>
              <a:t> پکیج کامل کامپیوتری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0" y="30470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3600" b="1" dirty="0" smtClean="0">
              <a:solidFill>
                <a:srgbClr val="FFFF00"/>
              </a:solidFill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ارایه گزارش </a:t>
            </a:r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نهایی (ادامه)</a:t>
            </a:r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0" name="Rectangle 20"/>
          <p:cNvSpPr>
            <a:spLocks noChangeArrowheads="1"/>
          </p:cNvSpPr>
          <p:nvPr/>
        </p:nvSpPr>
        <p:spPr bwMode="auto">
          <a:xfrm>
            <a:off x="3428992" y="1785926"/>
            <a:ext cx="5643567" cy="2074414"/>
          </a:xfrm>
          <a:prstGeom prst="rect">
            <a:avLst/>
          </a:prstGeom>
          <a:solidFill>
            <a:srgbClr val="FFCCFF"/>
          </a:solidFill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rtl="1" eaLnBrk="0" hangingPunct="0">
              <a:spcBef>
                <a:spcPct val="20000"/>
              </a:spcBef>
              <a:defRPr/>
            </a:pPr>
            <a:r>
              <a:rPr lang="fa-IR" sz="2600" b="1" dirty="0" smtClean="0">
                <a:solidFill>
                  <a:schemeClr val="tx1"/>
                </a:solidFill>
              </a:rPr>
              <a:t>به عنوان </a:t>
            </a:r>
          </a:p>
          <a:p>
            <a:pPr algn="ctr" rtl="1" eaLnBrk="0" hangingPunct="0">
              <a:spcBef>
                <a:spcPct val="20000"/>
              </a:spcBef>
              <a:defRPr/>
            </a:pPr>
            <a:r>
              <a:rPr lang="fa-IR" sz="2600" b="1" dirty="0" smtClean="0">
                <a:solidFill>
                  <a:schemeClr val="tx1"/>
                </a:solidFill>
              </a:rPr>
              <a:t> </a:t>
            </a:r>
            <a:r>
              <a:rPr lang="en-US" sz="2600" b="1" dirty="0" smtClean="0">
                <a:solidFill>
                  <a:schemeClr val="tx1"/>
                </a:solidFill>
              </a:rPr>
              <a:t>HSE Guideline &amp; Regulation</a:t>
            </a:r>
            <a:r>
              <a:rPr lang="fa-IR" sz="2600" b="1" dirty="0" smtClean="0">
                <a:solidFill>
                  <a:schemeClr val="tx1"/>
                </a:solidFill>
              </a:rPr>
              <a:t> و</a:t>
            </a:r>
            <a:r>
              <a:rPr lang="en-US" sz="2600" b="1" dirty="0" smtClean="0">
                <a:solidFill>
                  <a:schemeClr val="tx1"/>
                </a:solidFill>
              </a:rPr>
              <a:t>Package </a:t>
            </a:r>
            <a:r>
              <a:rPr lang="fa-IR" sz="2600" b="1" dirty="0" smtClean="0">
                <a:solidFill>
                  <a:schemeClr val="tx1"/>
                </a:solidFill>
              </a:rPr>
              <a:t> کامل کامپیوتری-  قابل ضمیمه</a:t>
            </a:r>
          </a:p>
          <a:p>
            <a:pPr algn="ctr" rtl="1" eaLnBrk="0" hangingPunct="0">
              <a:spcBef>
                <a:spcPct val="20000"/>
              </a:spcBef>
              <a:defRPr/>
            </a:pPr>
            <a:r>
              <a:rPr lang="fa-IR" sz="2600" b="1" dirty="0" smtClean="0">
                <a:solidFill>
                  <a:schemeClr val="tx1"/>
                </a:solidFill>
              </a:rPr>
              <a:t> در کلیه قراردادهای شرکت مهندسی و توسعه گاز</a:t>
            </a:r>
          </a:p>
          <a:p>
            <a:pPr algn="ctr" rtl="1" eaLnBrk="0" hangingPunct="0">
              <a:spcBef>
                <a:spcPct val="20000"/>
              </a:spcBef>
              <a:defRPr/>
            </a:pPr>
            <a:r>
              <a:rPr lang="fa-IR" sz="1200" b="1" dirty="0" smtClean="0">
                <a:solidFill>
                  <a:schemeClr val="tx1"/>
                </a:solidFill>
              </a:rPr>
              <a:t> </a:t>
            </a:r>
            <a:endParaRPr lang="fa-IR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hlinkClick r:id="" action="ppaction://hlinkshowjump?jump=nextslide" highlightClick="1"/>
            <a:hlinkHover r:id="" action="ppaction://noaction" highlightClick="1"/>
          </p:cNvPr>
          <p:cNvSpPr txBox="1"/>
          <p:nvPr/>
        </p:nvSpPr>
        <p:spPr>
          <a:xfrm>
            <a:off x="71406" y="1764747"/>
            <a:ext cx="3286147" cy="2092881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w="101600" h="1016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cs typeface="B Nazanin" pitchFamily="2" charset="-78"/>
              </a:defRPr>
            </a:lvl1pPr>
          </a:lstStyle>
          <a:p>
            <a:pPr marL="0" lvl="1" algn="ctr"/>
            <a:r>
              <a:rPr lang="fa-IR" sz="2800" b="1" dirty="0" smtClean="0">
                <a:solidFill>
                  <a:srgbClr val="C00000"/>
                </a:solidFill>
              </a:rPr>
              <a:t>ا</a:t>
            </a:r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قابل استفاده </a:t>
            </a:r>
          </a:p>
          <a:p>
            <a:pPr marL="0" lvl="1" algn="ctr"/>
            <a:endParaRPr lang="fa-IR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lvl="1" algn="ctr"/>
            <a:r>
              <a:rPr lang="fa-I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در مراحل مختلف پروژه ها بويژه  مرحله ساخت و ساز </a:t>
            </a:r>
          </a:p>
          <a:p>
            <a:endParaRPr lang="ar-SA" sz="2800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6" y="3929066"/>
            <a:ext cx="9116736" cy="291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885720" y="1142984"/>
            <a:ext cx="39725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2. موارد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استفاده نتایج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پروژه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0" y="30470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3600" b="1" dirty="0" smtClean="0">
              <a:solidFill>
                <a:srgbClr val="FFFF00"/>
              </a:solidFill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ارایه گزارش </a:t>
            </a:r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نهایی (ادامه)</a:t>
            </a:r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0" name="AutoShape 8"/>
          <p:cNvSpPr>
            <a:spLocks noChangeArrowheads="1"/>
          </p:cNvSpPr>
          <p:nvPr/>
        </p:nvSpPr>
        <p:spPr bwMode="auto">
          <a:xfrm>
            <a:off x="250825" y="4737090"/>
            <a:ext cx="8497888" cy="1512888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fa-I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آگاهی رسانی مديران</a:t>
            </a:r>
            <a:r>
              <a:rPr lang="fa-IR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، سرپرستان و کارکنان </a:t>
            </a:r>
            <a:endParaRPr lang="fa-IR" b="1" dirty="0" smtClean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rtl="1">
              <a:defRPr/>
            </a:pP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fa-I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از خطرات محيط </a:t>
            </a:r>
            <a:r>
              <a:rPr lang="fa-IR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کار و  </a:t>
            </a:r>
            <a:r>
              <a:rPr lang="fa-I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راهکارهاي </a:t>
            </a:r>
            <a:r>
              <a:rPr lang="fa-IR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کاهش خطرات </a:t>
            </a:r>
            <a:r>
              <a:rPr lang="fa-I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احتمالي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481" name="AutoShape 9"/>
          <p:cNvSpPr>
            <a:spLocks noChangeArrowheads="1"/>
          </p:cNvSpPr>
          <p:nvPr/>
        </p:nvSpPr>
        <p:spPr bwMode="auto">
          <a:xfrm>
            <a:off x="250825" y="3297228"/>
            <a:ext cx="8569325" cy="1584325"/>
          </a:xfrm>
          <a:prstGeom prst="horizontalScroll">
            <a:avLst>
              <a:gd name="adj" fmla="val 1250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1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fa-I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قابل استفاده در جلسات آموزشي </a:t>
            </a:r>
            <a:r>
              <a:rPr lang="fa-I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از قبيل </a:t>
            </a:r>
            <a:endParaRPr lang="fa-IR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rtl="1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fa-I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جلسات </a:t>
            </a:r>
            <a:r>
              <a:rPr lang="fa-I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آموزشي قبل از </a:t>
            </a:r>
            <a:r>
              <a:rPr lang="fa-I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شروع </a:t>
            </a:r>
            <a:r>
              <a:rPr lang="fa-I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کار 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(Tool Box 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Meeting)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5482" name="AutoShape 10"/>
          <p:cNvSpPr>
            <a:spLocks noChangeArrowheads="1"/>
          </p:cNvSpPr>
          <p:nvPr/>
        </p:nvSpPr>
        <p:spPr bwMode="auto">
          <a:xfrm>
            <a:off x="250825" y="1928802"/>
            <a:ext cx="8497888" cy="1512888"/>
          </a:xfrm>
          <a:prstGeom prst="horizontalScroll">
            <a:avLst>
              <a:gd name="adj" fmla="val 12500"/>
            </a:avLst>
          </a:prstGeom>
          <a:solidFill>
            <a:srgbClr val="FF3300"/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1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fa-IR" sz="3600" b="1" dirty="0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قابل </a:t>
            </a:r>
            <a:r>
              <a:rPr lang="fa-IR" sz="36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استفاده جهت بازرسي محيط </a:t>
            </a:r>
            <a:r>
              <a:rPr lang="fa-IR" sz="3600" b="1" dirty="0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کار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30470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3600" b="1" dirty="0" smtClean="0">
              <a:solidFill>
                <a:srgbClr val="FFFF00"/>
              </a:solidFill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ارایه گزارش </a:t>
            </a:r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نهایی (ادامه)</a:t>
            </a:r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6670" y="1272589"/>
            <a:ext cx="4961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3. موارد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استفاده نتایج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پروژه (ادامه)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7E6E73-B1C2-46C3-B27F-066F50EB9462}" type="slidenum">
              <a:rPr lang="ar-SA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0" grpId="0" animBg="1"/>
      <p:bldP spid="105481" grpId="0" animBg="1"/>
      <p:bldP spid="10548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AutoShape 11"/>
          <p:cNvSpPr>
            <a:spLocks noChangeArrowheads="1"/>
          </p:cNvSpPr>
          <p:nvPr/>
        </p:nvSpPr>
        <p:spPr bwMode="auto">
          <a:xfrm>
            <a:off x="250825" y="2857496"/>
            <a:ext cx="8497888" cy="1512888"/>
          </a:xfrm>
          <a:prstGeom prst="horizontalScroll">
            <a:avLst>
              <a:gd name="adj" fmla="val 12500"/>
            </a:avLst>
          </a:prstGeom>
          <a:solidFill>
            <a:srgbClr val="FF3300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vl="1" algn="ctr" rtl="1" eaLnBrk="0" hangingPunct="0">
              <a:spcBef>
                <a:spcPct val="20000"/>
              </a:spcBef>
              <a:defRPr/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fa-I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امکان بکارگيري سيستم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حسابرسي و جوابگويي</a:t>
            </a:r>
          </a:p>
          <a:p>
            <a:pPr lvl="1" algn="ctr" rtl="1" eaLnBrk="0" hangingPunct="0">
              <a:spcBef>
                <a:spcPct val="20000"/>
              </a:spcBef>
              <a:defRPr/>
            </a:pP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fa-I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براي کارکناني که مسايل ايمني را رعايت نمي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کنند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484" name="AutoShape 12"/>
          <p:cNvSpPr>
            <a:spLocks noChangeArrowheads="1"/>
          </p:cNvSpPr>
          <p:nvPr/>
        </p:nvSpPr>
        <p:spPr bwMode="auto">
          <a:xfrm>
            <a:off x="250825" y="4500570"/>
            <a:ext cx="8497888" cy="1512888"/>
          </a:xfrm>
          <a:prstGeom prst="horizontalScroll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1">
              <a:defRPr/>
            </a:pPr>
            <a:r>
              <a:rPr lang="fa-I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قابل استفاده برای تجزيه </a:t>
            </a:r>
            <a:r>
              <a:rPr lang="fa-I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و تحليل و تحقيقات </a:t>
            </a:r>
            <a:r>
              <a:rPr lang="fa-I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حادثه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6182" y="1629779"/>
            <a:ext cx="50720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3. موارد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استفاده نتایج </a:t>
            </a:r>
            <a:r>
              <a:rPr lang="fa-I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پروژه (ادامه)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0" y="30470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3600" b="1" dirty="0" smtClean="0">
              <a:solidFill>
                <a:srgbClr val="FFFF00"/>
              </a:solidFill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ارایه گزارش </a:t>
            </a:r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نهایی (ادامه)</a:t>
            </a:r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7E6E73-B1C2-46C3-B27F-066F50EB9462}" type="slidenum">
              <a:rPr lang="ar-SA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3" grpId="0" animBg="1"/>
      <p:bldP spid="10548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4000" b="1" dirty="0" smtClean="0">
              <a:solidFill>
                <a:srgbClr val="0000FF"/>
              </a:solidFill>
            </a:endParaRPr>
          </a:p>
          <a:p>
            <a:pPr algn="ctr"/>
            <a:endParaRPr lang="en-US" sz="4000" b="1" dirty="0" smtClean="0">
              <a:solidFill>
                <a:srgbClr val="0000FF"/>
              </a:solidFill>
            </a:endParaRPr>
          </a:p>
          <a:p>
            <a:pPr algn="ctr"/>
            <a:endParaRPr lang="en-US" sz="4000" b="1" dirty="0" smtClean="0">
              <a:solidFill>
                <a:srgbClr val="0000FF"/>
              </a:solidFill>
            </a:endParaRPr>
          </a:p>
          <a:p>
            <a:pPr algn="ctr"/>
            <a:endParaRPr lang="fa-IR" sz="4000" b="1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2976" y="928670"/>
            <a:ext cx="700092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3600" b="1" dirty="0" smtClean="0">
                <a:solidFill>
                  <a:srgbClr val="0000FF"/>
                </a:solidFill>
                <a:cs typeface="B Titr" pitchFamily="2" charset="-78"/>
              </a:rPr>
              <a:t>امیدواریم به حول قوه الهی و با همکاری مسئولین و کارشناسان محترم در بخش های مختلف و بخصوص واحد پژوهش و </a:t>
            </a:r>
            <a:r>
              <a:rPr lang="en-US" sz="3600" b="1" dirty="0" smtClean="0">
                <a:solidFill>
                  <a:srgbClr val="0000FF"/>
                </a:solidFill>
                <a:cs typeface="B Titr" pitchFamily="2" charset="-78"/>
              </a:rPr>
              <a:t>HSE</a:t>
            </a:r>
            <a:r>
              <a:rPr lang="fa-IR" sz="3600" b="1" dirty="0" smtClean="0">
                <a:solidFill>
                  <a:srgbClr val="0000FF"/>
                </a:solidFill>
                <a:cs typeface="B Titr" pitchFamily="2" charset="-78"/>
              </a:rPr>
              <a:t>، نتایج حاصله طبق برنامه زمان بندی شده و با کیفیت مناسب  تقدیم گردد.</a:t>
            </a:r>
            <a:endParaRPr lang="en-US" sz="3600" b="1" dirty="0" smtClean="0">
              <a:solidFill>
                <a:srgbClr val="0000FF"/>
              </a:solidFill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8E9-D5B8-423A-86D5-581BB068914C}" type="slidenum">
              <a:rPr lang="ar-SA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285750" y="142852"/>
            <a:ext cx="8572530" cy="5811463"/>
            <a:chOff x="285750" y="785795"/>
            <a:chExt cx="8572530" cy="5811463"/>
          </a:xfrm>
        </p:grpSpPr>
        <p:sp>
          <p:nvSpPr>
            <p:cNvPr id="20489" name="AutoShape 16"/>
            <p:cNvSpPr>
              <a:spLocks noChangeArrowheads="1"/>
            </p:cNvSpPr>
            <p:nvPr/>
          </p:nvSpPr>
          <p:spPr bwMode="auto">
            <a:xfrm>
              <a:off x="285750" y="2525291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خطرات شغلی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0" name="AutoShape 17"/>
            <p:cNvSpPr>
              <a:spLocks noChangeArrowheads="1"/>
            </p:cNvSpPr>
            <p:nvPr/>
          </p:nvSpPr>
          <p:spPr bwMode="auto">
            <a:xfrm>
              <a:off x="285750" y="3382547"/>
              <a:ext cx="8572530" cy="59814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تجزیه و تحلیل و ارزیابی ریسک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4644" name="AutoShape 20"/>
            <p:cNvSpPr>
              <a:spLocks noChangeArrowheads="1"/>
            </p:cNvSpPr>
            <p:nvPr/>
          </p:nvSpPr>
          <p:spPr bwMode="auto">
            <a:xfrm>
              <a:off x="285750" y="5068956"/>
              <a:ext cx="8572530" cy="646061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1">
                <a:defRPr/>
              </a:pPr>
              <a:endParaRPr lang="fa-I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 rtl="1">
                <a:defRPr/>
              </a:pPr>
              <a:r>
                <a:rPr lang="fa-IR" sz="2400" b="1" dirty="0" smtClean="0">
                  <a:solidFill>
                    <a:schemeClr val="tx1"/>
                  </a:solidFill>
                </a:rPr>
                <a:t>مرحله تهیه مقررات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HSE</a:t>
              </a:r>
              <a:endParaRPr lang="fa-IR" sz="2400" b="1" dirty="0" smtClean="0">
                <a:solidFill>
                  <a:schemeClr val="tx1"/>
                </a:solidFill>
              </a:endParaRPr>
            </a:p>
            <a:p>
              <a:pPr algn="ctr" rtl="1">
                <a:defRPr/>
              </a:pPr>
              <a:endPara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492" name="AutoShape 21"/>
            <p:cNvSpPr>
              <a:spLocks noChangeArrowheads="1"/>
            </p:cNvSpPr>
            <p:nvPr/>
          </p:nvSpPr>
          <p:spPr bwMode="auto">
            <a:xfrm>
              <a:off x="285750" y="6000769"/>
              <a:ext cx="8572530" cy="596489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fa-IR" sz="2400" b="1" dirty="0" smtClean="0">
                  <a:solidFill>
                    <a:schemeClr val="tx1"/>
                  </a:solidFill>
                </a:rPr>
                <a:t>مرحله تهیه پکیج کامل کامپیوتری</a:t>
              </a:r>
            </a:p>
          </p:txBody>
        </p:sp>
        <p:sp>
          <p:nvSpPr>
            <p:cNvPr id="20493" name="Line 22"/>
            <p:cNvSpPr>
              <a:spLocks noChangeShapeType="1"/>
            </p:cNvSpPr>
            <p:nvPr/>
          </p:nvSpPr>
          <p:spPr bwMode="auto">
            <a:xfrm>
              <a:off x="4546886" y="3025357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586219" y="3882613"/>
              <a:ext cx="0" cy="332117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5" name="Line 25"/>
            <p:cNvSpPr>
              <a:spLocks noChangeShapeType="1"/>
            </p:cNvSpPr>
            <p:nvPr/>
          </p:nvSpPr>
          <p:spPr bwMode="auto">
            <a:xfrm>
              <a:off x="4566552" y="4714885"/>
              <a:ext cx="0" cy="330464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6" name="AutoShape 16"/>
            <p:cNvSpPr>
              <a:spLocks noChangeArrowheads="1"/>
            </p:cNvSpPr>
            <p:nvPr/>
          </p:nvSpPr>
          <p:spPr bwMode="auto">
            <a:xfrm>
              <a:off x="285750" y="166803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انتخاب مواد و روش تحقیق</a:t>
              </a:r>
              <a:endParaRPr lang="fa-I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7" name="Line 22"/>
            <p:cNvSpPr>
              <a:spLocks noChangeShapeType="1"/>
            </p:cNvSpPr>
            <p:nvPr/>
          </p:nvSpPr>
          <p:spPr bwMode="auto">
            <a:xfrm>
              <a:off x="4546886" y="2168101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85750" y="785795"/>
              <a:ext cx="8572530" cy="647710"/>
            </a:xfrm>
            <a:prstGeom prst="bevel">
              <a:avLst>
                <a:gd name="adj" fmla="val 12500"/>
              </a:avLst>
            </a:prstGeom>
            <a:solidFill>
              <a:srgbClr val="00FF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fa-IR" sz="2400" b="1" dirty="0" smtClean="0">
                  <a:solidFill>
                    <a:schemeClr val="tx1"/>
                  </a:solidFill>
                </a:rPr>
                <a:t>مرحله شناخت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499" name="Line 22"/>
            <p:cNvSpPr>
              <a:spLocks noChangeShapeType="1"/>
            </p:cNvSpPr>
            <p:nvPr/>
          </p:nvSpPr>
          <p:spPr bwMode="auto">
            <a:xfrm>
              <a:off x="4546886" y="1310845"/>
              <a:ext cx="0" cy="332116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sm"/>
            </a:ln>
          </p:spPr>
          <p:txBody>
            <a:bodyPr anchor="ctr"/>
            <a:lstStyle/>
            <a:p>
              <a:endParaRPr lang="fa-IR"/>
            </a:p>
          </p:txBody>
        </p:sp>
      </p:grp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85720" y="3571876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استخراج و آنالیز نتایج، نتیجه گیری و بحث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4572000" y="5857892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72000" y="5000636"/>
            <a:ext cx="0" cy="330464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sm"/>
          </a:ln>
        </p:spPr>
        <p:txBody>
          <a:bodyPr anchor="ctr"/>
          <a:lstStyle/>
          <a:p>
            <a:endParaRPr lang="fa-IR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285720" y="6190097"/>
            <a:ext cx="8572530" cy="596489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fa-IR" sz="2400" b="1" dirty="0" smtClean="0">
                <a:solidFill>
                  <a:schemeClr val="tx1"/>
                </a:solidFill>
              </a:rPr>
              <a:t>مرحله ارایه گزارش نهایی</a:t>
            </a:r>
          </a:p>
        </p:txBody>
      </p:sp>
      <p:sp>
        <p:nvSpPr>
          <p:cNvPr id="24" name="AutoShape 8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85720" y="1139812"/>
            <a:ext cx="8572560" cy="431800"/>
          </a:xfrm>
          <a:prstGeom prst="actionButtonForwardNex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</a:rPr>
              <a:t>       مرحله انتخاب       مواد و روش تحقیق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04E6D-14FB-4B6E-9804-18CA478C0399}" type="slidenum">
              <a:rPr lang="ar-SA"/>
              <a:pPr>
                <a:defRPr/>
              </a:pPr>
              <a:t>80</a:t>
            </a:fld>
            <a:endParaRPr lang="en-US"/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0" y="5472113"/>
            <a:ext cx="9144000" cy="1412875"/>
          </a:xfrm>
          <a:prstGeom prst="rect">
            <a:avLst/>
          </a:prstGeom>
          <a:gradFill rotWithShape="0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 eaLnBrk="0" hangingPunct="0"/>
            <a:endParaRPr lang="fa-IR" sz="1200" b="1">
              <a:solidFill>
                <a:schemeClr val="tx1"/>
              </a:solidFill>
              <a:latin typeface="Arial" pitchFamily="34" charset="0"/>
              <a:cs typeface="Roya" pitchFamily="2" charset="-78"/>
            </a:endParaRPr>
          </a:p>
        </p:txBody>
      </p:sp>
      <p:sp>
        <p:nvSpPr>
          <p:cNvPr id="32773" name="WordArt 4"/>
          <p:cNvSpPr>
            <a:spLocks noChangeArrowheads="1" noChangeShapeType="1" noTextEdit="1"/>
          </p:cNvSpPr>
          <p:nvPr/>
        </p:nvSpPr>
        <p:spPr bwMode="auto">
          <a:xfrm>
            <a:off x="2051050" y="5661025"/>
            <a:ext cx="4752975" cy="809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1"/>
            <a:r>
              <a:rPr lang="fa-IR" sz="3600" kern="10">
                <a:ln w="19050">
                  <a:solidFill>
                    <a:srgbClr val="FF00FF"/>
                  </a:solidFill>
                  <a:round/>
                  <a:headEnd/>
                  <a:tailEnd/>
                </a:ln>
                <a:solidFill>
                  <a:srgbClr val="FFFF99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cs typeface="B Roya"/>
              </a:rPr>
              <a:t>با تشكر از توجه شما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571472" y="0"/>
          <a:ext cx="8572528" cy="7417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0002554241883_AV_500X5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714752"/>
            <a:ext cx="4572000" cy="3143248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3714752"/>
            <a:ext cx="4572000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fa-IR" dirty="0" smtClean="0"/>
          </a:p>
          <a:p>
            <a:pPr algn="ctr"/>
            <a:r>
              <a:rPr lang="fa-IR" sz="6000" dirty="0" smtClean="0">
                <a:solidFill>
                  <a:srgbClr val="0033CC"/>
                </a:solidFill>
                <a:cs typeface="B Titr" pitchFamily="2" charset="-78"/>
              </a:rPr>
              <a:t>با تشکر</a:t>
            </a:r>
          </a:p>
          <a:p>
            <a:pPr algn="ctr"/>
            <a:r>
              <a:rPr lang="fa-IR" sz="6000" dirty="0" smtClean="0">
                <a:solidFill>
                  <a:srgbClr val="0033CC"/>
                </a:solidFill>
                <a:cs typeface="B Titr" pitchFamily="2" charset="-78"/>
              </a:rPr>
              <a:t>از توجه شما</a:t>
            </a:r>
          </a:p>
          <a:p>
            <a:endParaRPr lang="fa-IR" sz="4800" dirty="0" smtClean="0"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C2CC76C-638D-48D6-850B-2E8ABB13DE55}" type="slidenum">
              <a:rPr lang="ar-SA" sz="1400">
                <a:solidFill>
                  <a:schemeClr val="tx1"/>
                </a:solidFill>
                <a:cs typeface="+mn-cs"/>
              </a:rPr>
              <a:pPr>
                <a:defRPr/>
              </a:pPr>
              <a:t>9</a:t>
            </a:fld>
            <a:endParaRPr lang="en-US" sz="140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Picture 6" descr="safety.jpg"/>
          <p:cNvPicPr>
            <a:picLocks noChangeAspect="1"/>
          </p:cNvPicPr>
          <p:nvPr/>
        </p:nvPicPr>
        <p:blipFill>
          <a:blip r:embed="rId2" cstate="print">
            <a:lum bright="36000" contrast="37000"/>
          </a:blip>
          <a:stretch>
            <a:fillRect/>
          </a:stretch>
        </p:blipFill>
        <p:spPr>
          <a:xfrm>
            <a:off x="5286380" y="2643182"/>
            <a:ext cx="4071966" cy="4214818"/>
          </a:xfrm>
          <a:prstGeom prst="rect">
            <a:avLst/>
          </a:prstGeom>
        </p:spPr>
      </p:pic>
      <p:pic>
        <p:nvPicPr>
          <p:cNvPr id="8" name="Picture 7" descr="Safety-Engineer-Hard-Hat-Decal-HH-019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2996"/>
            <a:ext cx="9144000" cy="1714500"/>
          </a:xfrm>
          <a:prstGeom prst="rect">
            <a:avLst/>
          </a:prstGeom>
        </p:spPr>
      </p:pic>
      <p:pic>
        <p:nvPicPr>
          <p:cNvPr id="9" name="Picture 8" descr="Meeti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892" y="2643182"/>
            <a:ext cx="5506586" cy="4214818"/>
          </a:xfrm>
          <a:prstGeom prst="rect">
            <a:avLst/>
          </a:prstGeom>
        </p:spPr>
      </p:pic>
      <p:graphicFrame>
        <p:nvGraphicFramePr>
          <p:cNvPr id="11" name="Group 77"/>
          <p:cNvGraphicFramePr>
            <a:graphicFrameLocks noGrp="1"/>
          </p:cNvGraphicFramePr>
          <p:nvPr/>
        </p:nvGraphicFramePr>
        <p:xfrm>
          <a:off x="1871004" y="2243134"/>
          <a:ext cx="5058450" cy="757238"/>
        </p:xfrm>
        <a:graphic>
          <a:graphicData uri="http://schemas.openxmlformats.org/drawingml/2006/table">
            <a:tbl>
              <a:tblPr rtl="1"/>
              <a:tblGrid>
                <a:gridCol w="5058450"/>
              </a:tblGrid>
              <a:tr h="757238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cs typeface="B Zar" pitchFamily="2" charset="-78"/>
                        </a:rPr>
                        <a:t>1. انتخاب و تکمیل نفرات تیم تحقیق</a:t>
                      </a:r>
                      <a:endParaRPr kumimoji="0" lang="fa-IR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B Zar" pitchFamily="2" charset="-78"/>
                      </a:endParaRPr>
                    </a:p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B Zar" pitchFamily="2" charset="-7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AutoShape 17"/>
          <p:cNvSpPr>
            <a:spLocks noChangeArrowheads="1"/>
          </p:cNvSpPr>
          <p:nvPr/>
        </p:nvSpPr>
        <p:spPr bwMode="auto">
          <a:xfrm>
            <a:off x="0" y="-24"/>
            <a:ext cx="9144000" cy="1126208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a-IR" sz="2400" b="1" dirty="0" smtClean="0">
              <a:solidFill>
                <a:srgbClr val="FFFF00"/>
              </a:solidFill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36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cs typeface="B Titr" pitchFamily="2" charset="-78"/>
              </a:rPr>
              <a:t>مرحله انتخاب مواد و روش تحقیق</a:t>
            </a:r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just" rtl="1"/>
            <a:r>
              <a:rPr lang="fa-IR" sz="2400" b="1" dirty="0" smtClean="0">
                <a:solidFill>
                  <a:srgbClr val="FFFF00"/>
                </a:solidFill>
                <a:cs typeface="B Titr" pitchFamily="2" charset="-78"/>
              </a:rPr>
              <a:t>               </a:t>
            </a: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 rtl="1"/>
            <a:endParaRPr lang="fa-IR" sz="2400" b="1" dirty="0" smtClean="0">
              <a:solidFill>
                <a:srgbClr val="FFFF00"/>
              </a:solidFill>
              <a:cs typeface="B Titr" pitchFamily="2" charset="-78"/>
            </a:endParaRP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3BF05-E953-4EE9-A1AB-482C465B0271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cs typeface="B Roya" pitchFamily="2" charset="-7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cs typeface="B Roya" pitchFamily="2" charset="-7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1603913</TotalTime>
  <Words>3821</Words>
  <Application>Microsoft Office PowerPoint</Application>
  <PresentationFormat>On-screen Show (4:3)</PresentationFormat>
  <Paragraphs>1433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HMS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ASUS</cp:lastModifiedBy>
  <cp:revision>3094</cp:revision>
  <dcterms:created xsi:type="dcterms:W3CDTF">2005-07-20T03:04:27Z</dcterms:created>
  <dcterms:modified xsi:type="dcterms:W3CDTF">2013-05-21T16:00:27Z</dcterms:modified>
</cp:coreProperties>
</file>